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58" r:id="rId5"/>
    <p:sldId id="266" r:id="rId6"/>
    <p:sldId id="267" r:id="rId7"/>
    <p:sldId id="269" r:id="rId8"/>
    <p:sldId id="264" r:id="rId9"/>
    <p:sldId id="265" r:id="rId10"/>
    <p:sldId id="262" r:id="rId11"/>
    <p:sldId id="268" r:id="rId12"/>
    <p:sldId id="263" r:id="rId13"/>
    <p:sldId id="270" r:id="rId14"/>
    <p:sldId id="271" r:id="rId15"/>
    <p:sldId id="273" r:id="rId16"/>
    <p:sldId id="272" r:id="rId17"/>
    <p:sldId id="274" r:id="rId18"/>
    <p:sldId id="275" r:id="rId1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72" d="100"/>
          <a:sy n="72" d="100"/>
        </p:scale>
        <p:origin x="4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266913" y="2655800"/>
            <a:ext cx="7743200" cy="15464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7733" b="1"/>
            </a:lvl1pPr>
            <a:lvl2pPr lvl="1">
              <a:spcBef>
                <a:spcPts val="0"/>
              </a:spcBef>
              <a:spcAft>
                <a:spcPts val="0"/>
              </a:spcAft>
              <a:buSzPts val="5800"/>
              <a:buNone/>
              <a:defRPr sz="7733" b="1"/>
            </a:lvl2pPr>
            <a:lvl3pPr lvl="2">
              <a:spcBef>
                <a:spcPts val="0"/>
              </a:spcBef>
              <a:spcAft>
                <a:spcPts val="0"/>
              </a:spcAft>
              <a:buSzPts val="5800"/>
              <a:buNone/>
              <a:defRPr sz="7733" b="1"/>
            </a:lvl3pPr>
            <a:lvl4pPr lvl="3">
              <a:spcBef>
                <a:spcPts val="0"/>
              </a:spcBef>
              <a:spcAft>
                <a:spcPts val="0"/>
              </a:spcAft>
              <a:buSzPts val="5800"/>
              <a:buNone/>
              <a:defRPr sz="7733" b="1"/>
            </a:lvl4pPr>
            <a:lvl5pPr lvl="4">
              <a:spcBef>
                <a:spcPts val="0"/>
              </a:spcBef>
              <a:spcAft>
                <a:spcPts val="0"/>
              </a:spcAft>
              <a:buSzPts val="5800"/>
              <a:buNone/>
              <a:defRPr sz="7733" b="1"/>
            </a:lvl5pPr>
            <a:lvl6pPr lvl="5">
              <a:spcBef>
                <a:spcPts val="0"/>
              </a:spcBef>
              <a:spcAft>
                <a:spcPts val="0"/>
              </a:spcAft>
              <a:buSzPts val="5800"/>
              <a:buNone/>
              <a:defRPr sz="7733" b="1"/>
            </a:lvl6pPr>
            <a:lvl7pPr lvl="6">
              <a:spcBef>
                <a:spcPts val="0"/>
              </a:spcBef>
              <a:spcAft>
                <a:spcPts val="0"/>
              </a:spcAft>
              <a:buSzPts val="5800"/>
              <a:buNone/>
              <a:defRPr sz="7733" b="1"/>
            </a:lvl7pPr>
            <a:lvl8pPr lvl="7">
              <a:spcBef>
                <a:spcPts val="0"/>
              </a:spcBef>
              <a:spcAft>
                <a:spcPts val="0"/>
              </a:spcAft>
              <a:buSzPts val="5800"/>
              <a:buNone/>
              <a:defRPr sz="7733" b="1"/>
            </a:lvl8pPr>
            <a:lvl9pPr lvl="8">
              <a:spcBef>
                <a:spcPts val="0"/>
              </a:spcBef>
              <a:spcAft>
                <a:spcPts val="0"/>
              </a:spcAft>
              <a:buSzPts val="5800"/>
              <a:buNone/>
              <a:defRPr sz="7733" b="1"/>
            </a:lvl9pPr>
          </a:lstStyle>
          <a:p>
            <a:r>
              <a:rPr lang="fr-FR"/>
              <a:t>Modifiez le style du titre</a:t>
            </a:r>
            <a:endParaRPr/>
          </a:p>
        </p:txBody>
      </p:sp>
      <p:sp>
        <p:nvSpPr>
          <p:cNvPr id="11" name="Google Shape;11;p2"/>
          <p:cNvSpPr/>
          <p:nvPr/>
        </p:nvSpPr>
        <p:spPr>
          <a:xfrm>
            <a:off x="9783375" y="617343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0386991" y="5576535"/>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11857671" y="4444464"/>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11695069" y="656503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3181688" y="67751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639280" y="3605307"/>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348720" y="85746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676313" y="144115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11085359" y="4833763"/>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11843811" y="5582348"/>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211084" y="2128745"/>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1861977" y="301904"/>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823323" y="2667459"/>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4567031" y="517173"/>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10685372" y="609006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550889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112125-3A98-2478-B4FD-98DD7830ABE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E6C179A1-F28D-A39B-F3B9-2BF6594A47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AC45FEF6-45FD-2137-42AE-4D1A5E23FA27}"/>
              </a:ext>
            </a:extLst>
          </p:cNvPr>
          <p:cNvSpPr>
            <a:spLocks noGrp="1"/>
          </p:cNvSpPr>
          <p:nvPr>
            <p:ph type="dt" sz="half" idx="10"/>
          </p:nvPr>
        </p:nvSpPr>
        <p:spPr/>
        <p:txBody>
          <a:bodyPr/>
          <a:lstStyle/>
          <a:p>
            <a:fld id="{6E6121AC-FF59-4AC7-AA6A-A5D2D842488F}" type="datetimeFigureOut">
              <a:rPr lang="fr-FR" smtClean="0"/>
              <a:t>05/11/2022</a:t>
            </a:fld>
            <a:endParaRPr lang="fr-FR"/>
          </a:p>
        </p:txBody>
      </p:sp>
      <p:sp>
        <p:nvSpPr>
          <p:cNvPr id="5" name="Espace réservé du pied de page 4">
            <a:extLst>
              <a:ext uri="{FF2B5EF4-FFF2-40B4-BE49-F238E27FC236}">
                <a16:creationId xmlns:a16="http://schemas.microsoft.com/office/drawing/2014/main" id="{853B4E99-D4BA-DD21-F94F-3CABF42F722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46CAEFE-CE1C-9B4D-A988-9277A4554031}"/>
              </a:ext>
            </a:extLst>
          </p:cNvPr>
          <p:cNvSpPr>
            <a:spLocks noGrp="1"/>
          </p:cNvSpPr>
          <p:nvPr>
            <p:ph type="sldNum" sz="quarter" idx="12"/>
          </p:nvPr>
        </p:nvSpPr>
        <p:spPr/>
        <p:txBody>
          <a:bodyPr/>
          <a:lstStyle/>
          <a:p>
            <a:fld id="{4310885B-ECA3-45D7-8801-7C0A66E6A731}" type="slidenum">
              <a:rPr lang="fr-FR" smtClean="0"/>
              <a:t>‹N°›</a:t>
            </a:fld>
            <a:endParaRPr lang="fr-FR"/>
          </a:p>
        </p:txBody>
      </p:sp>
    </p:spTree>
    <p:extLst>
      <p:ext uri="{BB962C8B-B14F-4D97-AF65-F5344CB8AC3E}">
        <p14:creationId xmlns:p14="http://schemas.microsoft.com/office/powerpoint/2010/main" val="2363459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7936" y="0"/>
            <a:ext cx="12187469" cy="6858000"/>
          </a:xfrm>
          <a:prstGeom prst="rect">
            <a:avLst/>
          </a:prstGeom>
          <a:noFill/>
          <a:ln>
            <a:noFill/>
          </a:ln>
        </p:spPr>
      </p:pic>
      <p:sp>
        <p:nvSpPr>
          <p:cNvPr id="31" name="Google Shape;31;p4"/>
          <p:cNvSpPr txBox="1">
            <a:spLocks noGrp="1"/>
          </p:cNvSpPr>
          <p:nvPr>
            <p:ph type="body" idx="1"/>
          </p:nvPr>
        </p:nvSpPr>
        <p:spPr>
          <a:xfrm>
            <a:off x="1620400" y="2298200"/>
            <a:ext cx="8951200" cy="1093200"/>
          </a:xfrm>
          <a:prstGeom prst="rect">
            <a:avLst/>
          </a:prstGeom>
        </p:spPr>
        <p:txBody>
          <a:bodyPr spcFirstLastPara="1" wrap="square" lIns="91425" tIns="91425" rIns="91425" bIns="91425" anchor="t" anchorCtr="0">
            <a:noAutofit/>
          </a:bodyPr>
          <a:lstStyle>
            <a:lvl1pPr marL="609585" lvl="0" indent="-609585" algn="ctr" rtl="0">
              <a:spcBef>
                <a:spcPts val="800"/>
              </a:spcBef>
              <a:spcAft>
                <a:spcPts val="0"/>
              </a:spcAft>
              <a:buClr>
                <a:schemeClr val="dk1"/>
              </a:buClr>
              <a:buSzPts val="3600"/>
              <a:buChar char="◎"/>
              <a:defRPr sz="4800" i="1"/>
            </a:lvl1pPr>
            <a:lvl2pPr marL="1219170" lvl="1" indent="-609585" algn="ctr" rtl="0">
              <a:spcBef>
                <a:spcPts val="0"/>
              </a:spcBef>
              <a:spcAft>
                <a:spcPts val="0"/>
              </a:spcAft>
              <a:buClr>
                <a:schemeClr val="dk1"/>
              </a:buClr>
              <a:buSzPts val="3600"/>
              <a:buChar char="○"/>
              <a:defRPr sz="4800" i="1"/>
            </a:lvl2pPr>
            <a:lvl3pPr marL="1828754" lvl="2" indent="-609585" algn="ctr" rtl="0">
              <a:spcBef>
                <a:spcPts val="0"/>
              </a:spcBef>
              <a:spcAft>
                <a:spcPts val="0"/>
              </a:spcAft>
              <a:buClr>
                <a:schemeClr val="dk1"/>
              </a:buClr>
              <a:buSzPts val="3600"/>
              <a:buChar char="◉"/>
              <a:defRPr sz="4800" i="1"/>
            </a:lvl3pPr>
            <a:lvl4pPr marL="2438339" lvl="3" indent="-609585" algn="ctr" rtl="0">
              <a:spcBef>
                <a:spcPts val="0"/>
              </a:spcBef>
              <a:spcAft>
                <a:spcPts val="0"/>
              </a:spcAft>
              <a:buSzPts val="3600"/>
              <a:buChar char="●"/>
              <a:defRPr sz="4800" i="1"/>
            </a:lvl4pPr>
            <a:lvl5pPr marL="3047924" lvl="4" indent="-609585" algn="ctr" rtl="0">
              <a:spcBef>
                <a:spcPts val="0"/>
              </a:spcBef>
              <a:spcAft>
                <a:spcPts val="0"/>
              </a:spcAft>
              <a:buSzPts val="3600"/>
              <a:buChar char="○"/>
              <a:defRPr sz="4800" i="1"/>
            </a:lvl5pPr>
            <a:lvl6pPr marL="3657509" lvl="5" indent="-609585" algn="ctr" rtl="0">
              <a:spcBef>
                <a:spcPts val="0"/>
              </a:spcBef>
              <a:spcAft>
                <a:spcPts val="0"/>
              </a:spcAft>
              <a:buSzPts val="3600"/>
              <a:buChar char="■"/>
              <a:defRPr sz="4800" i="1"/>
            </a:lvl6pPr>
            <a:lvl7pPr marL="4267093" lvl="6" indent="-609585" algn="ctr" rtl="0">
              <a:spcBef>
                <a:spcPts val="0"/>
              </a:spcBef>
              <a:spcAft>
                <a:spcPts val="0"/>
              </a:spcAft>
              <a:buSzPts val="3600"/>
              <a:buChar char="●"/>
              <a:defRPr sz="4800" i="1"/>
            </a:lvl7pPr>
            <a:lvl8pPr marL="4876678" lvl="7" indent="-609585" algn="ctr" rtl="0">
              <a:spcBef>
                <a:spcPts val="0"/>
              </a:spcBef>
              <a:spcAft>
                <a:spcPts val="0"/>
              </a:spcAft>
              <a:buSzPts val="3600"/>
              <a:buChar char="○"/>
              <a:defRPr sz="4800" i="1"/>
            </a:lvl8pPr>
            <a:lvl9pPr marL="5486263" lvl="8" indent="-609585" algn="ctr">
              <a:spcBef>
                <a:spcPts val="0"/>
              </a:spcBef>
              <a:spcAft>
                <a:spcPts val="0"/>
              </a:spcAft>
              <a:buSzPts val="3600"/>
              <a:buChar char="■"/>
              <a:defRPr sz="4800" i="1"/>
            </a:lvl9pPr>
          </a:lstStyle>
          <a:p>
            <a:pPr lvl="0"/>
            <a:r>
              <a:rPr lang="fr-FR"/>
              <a:t>Cliquez pour modifier les styles du texte du masque</a:t>
            </a:r>
          </a:p>
        </p:txBody>
      </p:sp>
      <p:grpSp>
        <p:nvGrpSpPr>
          <p:cNvPr id="32" name="Google Shape;32;p4"/>
          <p:cNvGrpSpPr/>
          <p:nvPr/>
        </p:nvGrpSpPr>
        <p:grpSpPr>
          <a:xfrm>
            <a:off x="5119529" y="1043892"/>
            <a:ext cx="1952764" cy="1123609"/>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0" b="1">
                  <a:solidFill>
                    <a:schemeClr val="accent1"/>
                  </a:solidFill>
                  <a:latin typeface="Source Sans Pro"/>
                  <a:ea typeface="Source Sans Pro"/>
                  <a:cs typeface="Source Sans Pro"/>
                  <a:sym typeface="Source Sans Pro"/>
                </a:rPr>
                <a:t>“</a:t>
              </a:r>
              <a:endParaRPr sz="8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36" name="Google Shape;36;p4"/>
          <p:cNvCxnSpPr>
            <a:endCxn id="34" idx="1"/>
          </p:cNvCxnSpPr>
          <p:nvPr/>
        </p:nvCxnSpPr>
        <p:spPr>
          <a:xfrm>
            <a:off x="5000681" y="520396"/>
            <a:ext cx="709600" cy="7140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5817203" y="581500"/>
            <a:ext cx="278800" cy="4928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6272680" y="469240"/>
            <a:ext cx="462800" cy="6328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116" y="6333125"/>
            <a:ext cx="12192000" cy="5248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4310885B-ECA3-45D7-8801-7C0A66E6A731}" type="slidenum">
              <a:rPr lang="fr-FR" smtClean="0"/>
              <a:t>‹N°›</a:t>
            </a:fld>
            <a:endParaRPr lang="fr-FR"/>
          </a:p>
        </p:txBody>
      </p:sp>
    </p:spTree>
    <p:extLst>
      <p:ext uri="{BB962C8B-B14F-4D97-AF65-F5344CB8AC3E}">
        <p14:creationId xmlns:p14="http://schemas.microsoft.com/office/powerpoint/2010/main" val="2430749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fr-FR"/>
              <a:t>Modifiez le style du titre</a:t>
            </a:r>
            <a:endParaRPr/>
          </a:p>
        </p:txBody>
      </p:sp>
      <p:sp>
        <p:nvSpPr>
          <p:cNvPr id="42" name="Google Shape;42;p5"/>
          <p:cNvSpPr txBox="1">
            <a:spLocks noGrp="1"/>
          </p:cNvSpPr>
          <p:nvPr>
            <p:ph type="body" idx="1"/>
          </p:nvPr>
        </p:nvSpPr>
        <p:spPr>
          <a:xfrm>
            <a:off x="1048200" y="1682267"/>
            <a:ext cx="10095600" cy="4764800"/>
          </a:xfrm>
          <a:prstGeom prst="rect">
            <a:avLst/>
          </a:prstGeom>
        </p:spPr>
        <p:txBody>
          <a:bodyPr spcFirstLastPara="1" wrap="square" lIns="91425" tIns="91425" rIns="91425" bIns="91425" anchor="t" anchorCtr="0">
            <a:noAutofit/>
          </a:bodyPr>
          <a:lstStyle>
            <a:lvl1pPr marL="609585" lvl="0" indent="-507987">
              <a:spcBef>
                <a:spcPts val="800"/>
              </a:spcBef>
              <a:spcAft>
                <a:spcPts val="0"/>
              </a:spcAft>
              <a:buSzPts val="2400"/>
              <a:buChar char="◎"/>
              <a:defRPr sz="3200"/>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sz="3200"/>
            </a:lvl4pPr>
            <a:lvl5pPr marL="3047924" lvl="4" indent="-507987">
              <a:spcBef>
                <a:spcPts val="0"/>
              </a:spcBef>
              <a:spcAft>
                <a:spcPts val="0"/>
              </a:spcAft>
              <a:buSzPts val="2400"/>
              <a:buChar char="○"/>
              <a:defRPr sz="3200"/>
            </a:lvl5pPr>
            <a:lvl6pPr marL="3657509" lvl="5" indent="-507987">
              <a:spcBef>
                <a:spcPts val="0"/>
              </a:spcBef>
              <a:spcAft>
                <a:spcPts val="0"/>
              </a:spcAft>
              <a:buSzPts val="2400"/>
              <a:buChar char="■"/>
              <a:defRPr sz="3200"/>
            </a:lvl6pPr>
            <a:lvl7pPr marL="4267093" lvl="6" indent="-507987">
              <a:spcBef>
                <a:spcPts val="0"/>
              </a:spcBef>
              <a:spcAft>
                <a:spcPts val="0"/>
              </a:spcAft>
              <a:buSzPts val="2400"/>
              <a:buChar char="●"/>
              <a:defRPr sz="3200"/>
            </a:lvl7pPr>
            <a:lvl8pPr marL="4876678" lvl="7" indent="-507987">
              <a:spcBef>
                <a:spcPts val="0"/>
              </a:spcBef>
              <a:spcAft>
                <a:spcPts val="0"/>
              </a:spcAft>
              <a:buSzPts val="2400"/>
              <a:buChar char="○"/>
              <a:defRPr sz="3200"/>
            </a:lvl8pPr>
            <a:lvl9pPr marL="5486263" lvl="8" indent="-507987">
              <a:spcBef>
                <a:spcPts val="0"/>
              </a:spcBef>
              <a:spcAft>
                <a:spcPts val="0"/>
              </a:spcAft>
              <a:buSzPts val="2400"/>
              <a:buChar char="■"/>
              <a:defRPr sz="3200"/>
            </a:lvl9pPr>
          </a:lstStyle>
          <a:p>
            <a:pPr lvl="0"/>
            <a:r>
              <a:rPr lang="fr-FR"/>
              <a:t>Cliquez pour modifier les styles du texte du masque</a:t>
            </a:r>
          </a:p>
        </p:txBody>
      </p:sp>
      <p:sp>
        <p:nvSpPr>
          <p:cNvPr id="43" name="Google Shape;43;p5"/>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4310885B-ECA3-45D7-8801-7C0A66E6A731}" type="slidenum">
              <a:rPr lang="fr-FR" smtClean="0"/>
              <a:t>‹N°›</a:t>
            </a:fld>
            <a:endParaRPr lang="fr-FR"/>
          </a:p>
        </p:txBody>
      </p:sp>
    </p:spTree>
    <p:extLst>
      <p:ext uri="{BB962C8B-B14F-4D97-AF65-F5344CB8AC3E}">
        <p14:creationId xmlns:p14="http://schemas.microsoft.com/office/powerpoint/2010/main" val="643591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fr-FR"/>
              <a:t>Modifiez le style du titre</a:t>
            </a:r>
            <a:endParaRPr/>
          </a:p>
        </p:txBody>
      </p:sp>
      <p:sp>
        <p:nvSpPr>
          <p:cNvPr id="46" name="Google Shape;46;p6"/>
          <p:cNvSpPr txBox="1">
            <a:spLocks noGrp="1"/>
          </p:cNvSpPr>
          <p:nvPr>
            <p:ph type="body" idx="1"/>
          </p:nvPr>
        </p:nvSpPr>
        <p:spPr>
          <a:xfrm>
            <a:off x="1048183" y="1600200"/>
            <a:ext cx="4900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fr-FR"/>
              <a:t>Cliquez pour modifier les styles du texte du masque</a:t>
            </a:r>
          </a:p>
        </p:txBody>
      </p:sp>
      <p:sp>
        <p:nvSpPr>
          <p:cNvPr id="47" name="Google Shape;47;p6"/>
          <p:cNvSpPr txBox="1">
            <a:spLocks noGrp="1"/>
          </p:cNvSpPr>
          <p:nvPr>
            <p:ph type="body" idx="2"/>
          </p:nvPr>
        </p:nvSpPr>
        <p:spPr>
          <a:xfrm>
            <a:off x="6243545" y="1600200"/>
            <a:ext cx="4900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fr-FR"/>
              <a:t>Cliquez pour modifier les styles du texte du masque</a:t>
            </a:r>
          </a:p>
        </p:txBody>
      </p:sp>
      <p:sp>
        <p:nvSpPr>
          <p:cNvPr id="48" name="Google Shape;48;p6"/>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4310885B-ECA3-45D7-8801-7C0A66E6A731}" type="slidenum">
              <a:rPr lang="fr-FR" smtClean="0"/>
              <a:t>‹N°›</a:t>
            </a:fld>
            <a:endParaRPr lang="fr-FR"/>
          </a:p>
        </p:txBody>
      </p:sp>
    </p:spTree>
    <p:extLst>
      <p:ext uri="{BB962C8B-B14F-4D97-AF65-F5344CB8AC3E}">
        <p14:creationId xmlns:p14="http://schemas.microsoft.com/office/powerpoint/2010/main" val="287174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r>
              <a:rPr lang="fr-FR"/>
              <a:t>Modifiez le style du titre</a:t>
            </a:r>
            <a:endParaRPr/>
          </a:p>
        </p:txBody>
      </p:sp>
      <p:sp>
        <p:nvSpPr>
          <p:cNvPr id="51" name="Google Shape;51;p7"/>
          <p:cNvSpPr txBox="1">
            <a:spLocks noGrp="1"/>
          </p:cNvSpPr>
          <p:nvPr>
            <p:ph type="body" idx="1"/>
          </p:nvPr>
        </p:nvSpPr>
        <p:spPr>
          <a:xfrm>
            <a:off x="1048200"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fr-FR"/>
              <a:t>Cliquez pour modifier les styles du texte du masque</a:t>
            </a:r>
          </a:p>
        </p:txBody>
      </p:sp>
      <p:sp>
        <p:nvSpPr>
          <p:cNvPr id="52" name="Google Shape;52;p7"/>
          <p:cNvSpPr txBox="1">
            <a:spLocks noGrp="1"/>
          </p:cNvSpPr>
          <p:nvPr>
            <p:ph type="body" idx="2"/>
          </p:nvPr>
        </p:nvSpPr>
        <p:spPr>
          <a:xfrm>
            <a:off x="4439989"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fr-FR"/>
              <a:t>Cliquez pour modifier les styles du texte du masque</a:t>
            </a:r>
          </a:p>
        </p:txBody>
      </p:sp>
      <p:sp>
        <p:nvSpPr>
          <p:cNvPr id="53" name="Google Shape;53;p7"/>
          <p:cNvSpPr txBox="1">
            <a:spLocks noGrp="1"/>
          </p:cNvSpPr>
          <p:nvPr>
            <p:ph type="body" idx="3"/>
          </p:nvPr>
        </p:nvSpPr>
        <p:spPr>
          <a:xfrm>
            <a:off x="7831779"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fr-FR"/>
              <a:t>Cliquez pour modifier les styles du texte du masque</a:t>
            </a:r>
          </a:p>
        </p:txBody>
      </p:sp>
      <p:sp>
        <p:nvSpPr>
          <p:cNvPr id="54" name="Google Shape;54;p7"/>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4310885B-ECA3-45D7-8801-7C0A66E6A731}" type="slidenum">
              <a:rPr lang="fr-FR" smtClean="0"/>
              <a:t>‹N°›</a:t>
            </a:fld>
            <a:endParaRPr lang="fr-FR"/>
          </a:p>
        </p:txBody>
      </p:sp>
    </p:spTree>
    <p:extLst>
      <p:ext uri="{BB962C8B-B14F-4D97-AF65-F5344CB8AC3E}">
        <p14:creationId xmlns:p14="http://schemas.microsoft.com/office/powerpoint/2010/main" val="2923756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fr-FR"/>
              <a:t>Modifiez le style du titre</a:t>
            </a:r>
            <a:endParaRPr/>
          </a:p>
        </p:txBody>
      </p:sp>
      <p:sp>
        <p:nvSpPr>
          <p:cNvPr id="57" name="Google Shape;57;p8"/>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4310885B-ECA3-45D7-8801-7C0A66E6A731}" type="slidenum">
              <a:rPr lang="fr-FR" smtClean="0"/>
              <a:t>‹N°›</a:t>
            </a:fld>
            <a:endParaRPr lang="fr-FR"/>
          </a:p>
        </p:txBody>
      </p:sp>
    </p:spTree>
    <p:extLst>
      <p:ext uri="{BB962C8B-B14F-4D97-AF65-F5344CB8AC3E}">
        <p14:creationId xmlns:p14="http://schemas.microsoft.com/office/powerpoint/2010/main" val="92580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9"/>
          <p:cNvSpPr txBox="1">
            <a:spLocks noGrp="1"/>
          </p:cNvSpPr>
          <p:nvPr>
            <p:ph type="body" idx="1"/>
          </p:nvPr>
        </p:nvSpPr>
        <p:spPr>
          <a:xfrm>
            <a:off x="609600" y="5407124"/>
            <a:ext cx="10972800" cy="491600"/>
          </a:xfrm>
          <a:prstGeom prst="rect">
            <a:avLst/>
          </a:prstGeom>
        </p:spPr>
        <p:txBody>
          <a:bodyPr spcFirstLastPara="1" wrap="square" lIns="91425" tIns="91425" rIns="91425" bIns="91425" anchor="t" anchorCtr="0">
            <a:noAutofit/>
          </a:bodyPr>
          <a:lstStyle>
            <a:lvl1pPr marL="609585" lvl="0" indent="-304792" algn="ctr">
              <a:spcBef>
                <a:spcPts val="480"/>
              </a:spcBef>
              <a:spcAft>
                <a:spcPts val="0"/>
              </a:spcAft>
              <a:buSzPts val="1800"/>
              <a:buNone/>
              <a:defRPr sz="2400"/>
            </a:lvl1pPr>
          </a:lstStyle>
          <a:p>
            <a:pPr lvl="0"/>
            <a:r>
              <a:rPr lang="fr-FR"/>
              <a:t>Cliquez pour modifier les styles du texte du masque</a:t>
            </a:r>
          </a:p>
        </p:txBody>
      </p:sp>
      <p:sp>
        <p:nvSpPr>
          <p:cNvPr id="60" name="Google Shape;60;p9"/>
          <p:cNvSpPr txBox="1">
            <a:spLocks noGrp="1"/>
          </p:cNvSpPr>
          <p:nvPr>
            <p:ph type="sldNum" idx="12"/>
          </p:nvPr>
        </p:nvSpPr>
        <p:spPr>
          <a:xfrm>
            <a:off x="-123" y="6333125"/>
            <a:ext cx="12192000" cy="5248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4310885B-ECA3-45D7-8801-7C0A66E6A731}" type="slidenum">
              <a:rPr lang="fr-FR" smtClean="0"/>
              <a:t>‹N°›</a:t>
            </a:fld>
            <a:endParaRPr lang="fr-FR"/>
          </a:p>
        </p:txBody>
      </p:sp>
    </p:spTree>
    <p:extLst>
      <p:ext uri="{BB962C8B-B14F-4D97-AF65-F5344CB8AC3E}">
        <p14:creationId xmlns:p14="http://schemas.microsoft.com/office/powerpoint/2010/main" val="2062529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4310885B-ECA3-45D7-8801-7C0A66E6A731}" type="slidenum">
              <a:rPr lang="fr-FR" smtClean="0"/>
              <a:t>‹N°›</a:t>
            </a:fld>
            <a:endParaRPr lang="fr-FR"/>
          </a:p>
        </p:txBody>
      </p:sp>
    </p:spTree>
    <p:extLst>
      <p:ext uri="{BB962C8B-B14F-4D97-AF65-F5344CB8AC3E}">
        <p14:creationId xmlns:p14="http://schemas.microsoft.com/office/powerpoint/2010/main" val="2292981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complete pattern">
  <p:cSld name="Blank complete pattern">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p:nvPr/>
        </p:nvSpPr>
        <p:spPr>
          <a:xfrm>
            <a:off x="-35400" y="-19800"/>
            <a:ext cx="12262800" cy="6897600"/>
          </a:xfrm>
          <a:prstGeom prst="rect">
            <a:avLst/>
          </a:prstGeom>
          <a:solidFill>
            <a:srgbClr val="CFD8DC">
              <a:alpha val="49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11"/>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4310885B-ECA3-45D7-8801-7C0A66E6A731}" type="slidenum">
              <a:rPr lang="fr-FR" smtClean="0"/>
              <a:t>‹N°›</a:t>
            </a:fld>
            <a:endParaRPr lang="fr-FR"/>
          </a:p>
        </p:txBody>
      </p:sp>
    </p:spTree>
    <p:extLst>
      <p:ext uri="{BB962C8B-B14F-4D97-AF65-F5344CB8AC3E}">
        <p14:creationId xmlns:p14="http://schemas.microsoft.com/office/powerpoint/2010/main" val="2136340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8200" y="410827"/>
            <a:ext cx="10095600" cy="936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1048200" y="1682267"/>
            <a:ext cx="10095600" cy="47648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11205845" y="6333135"/>
            <a:ext cx="731600" cy="524800"/>
          </a:xfrm>
          <a:prstGeom prst="rect">
            <a:avLst/>
          </a:prstGeom>
          <a:noFill/>
          <a:ln>
            <a:noFill/>
          </a:ln>
        </p:spPr>
        <p:txBody>
          <a:bodyPr spcFirstLastPara="1" wrap="square" lIns="91425" tIns="91425" rIns="91425" bIns="91425" anchor="t" anchorCtr="0">
            <a:noAutofit/>
          </a:bodyPr>
          <a:lstStyle>
            <a:lvl1pPr lvl="0" algn="r">
              <a:buNone/>
              <a:defRPr sz="1733" b="1">
                <a:solidFill>
                  <a:schemeClr val="accent1"/>
                </a:solidFill>
                <a:latin typeface="Source Sans Pro"/>
                <a:ea typeface="Source Sans Pro"/>
                <a:cs typeface="Source Sans Pro"/>
                <a:sym typeface="Source Sans Pro"/>
              </a:defRPr>
            </a:lvl1pPr>
            <a:lvl2pPr lvl="1" algn="r">
              <a:buNone/>
              <a:defRPr sz="1733" b="1">
                <a:solidFill>
                  <a:schemeClr val="accent1"/>
                </a:solidFill>
                <a:latin typeface="Source Sans Pro"/>
                <a:ea typeface="Source Sans Pro"/>
                <a:cs typeface="Source Sans Pro"/>
                <a:sym typeface="Source Sans Pro"/>
              </a:defRPr>
            </a:lvl2pPr>
            <a:lvl3pPr lvl="2" algn="r">
              <a:buNone/>
              <a:defRPr sz="1733" b="1">
                <a:solidFill>
                  <a:schemeClr val="accent1"/>
                </a:solidFill>
                <a:latin typeface="Source Sans Pro"/>
                <a:ea typeface="Source Sans Pro"/>
                <a:cs typeface="Source Sans Pro"/>
                <a:sym typeface="Source Sans Pro"/>
              </a:defRPr>
            </a:lvl3pPr>
            <a:lvl4pPr lvl="3" algn="r">
              <a:buNone/>
              <a:defRPr sz="1733" b="1">
                <a:solidFill>
                  <a:schemeClr val="accent1"/>
                </a:solidFill>
                <a:latin typeface="Source Sans Pro"/>
                <a:ea typeface="Source Sans Pro"/>
                <a:cs typeface="Source Sans Pro"/>
                <a:sym typeface="Source Sans Pro"/>
              </a:defRPr>
            </a:lvl4pPr>
            <a:lvl5pPr lvl="4" algn="r">
              <a:buNone/>
              <a:defRPr sz="1733" b="1">
                <a:solidFill>
                  <a:schemeClr val="accent1"/>
                </a:solidFill>
                <a:latin typeface="Source Sans Pro"/>
                <a:ea typeface="Source Sans Pro"/>
                <a:cs typeface="Source Sans Pro"/>
                <a:sym typeface="Source Sans Pro"/>
              </a:defRPr>
            </a:lvl5pPr>
            <a:lvl6pPr lvl="5" algn="r">
              <a:buNone/>
              <a:defRPr sz="1733" b="1">
                <a:solidFill>
                  <a:schemeClr val="accent1"/>
                </a:solidFill>
                <a:latin typeface="Source Sans Pro"/>
                <a:ea typeface="Source Sans Pro"/>
                <a:cs typeface="Source Sans Pro"/>
                <a:sym typeface="Source Sans Pro"/>
              </a:defRPr>
            </a:lvl6pPr>
            <a:lvl7pPr lvl="6" algn="r">
              <a:buNone/>
              <a:defRPr sz="1733" b="1">
                <a:solidFill>
                  <a:schemeClr val="accent1"/>
                </a:solidFill>
                <a:latin typeface="Source Sans Pro"/>
                <a:ea typeface="Source Sans Pro"/>
                <a:cs typeface="Source Sans Pro"/>
                <a:sym typeface="Source Sans Pro"/>
              </a:defRPr>
            </a:lvl7pPr>
            <a:lvl8pPr lvl="7" algn="r">
              <a:buNone/>
              <a:defRPr sz="1733" b="1">
                <a:solidFill>
                  <a:schemeClr val="accent1"/>
                </a:solidFill>
                <a:latin typeface="Source Sans Pro"/>
                <a:ea typeface="Source Sans Pro"/>
                <a:cs typeface="Source Sans Pro"/>
                <a:sym typeface="Source Sans Pro"/>
              </a:defRPr>
            </a:lvl8pPr>
            <a:lvl9pPr lvl="8" algn="r">
              <a:buNone/>
              <a:defRPr sz="1733" b="1">
                <a:solidFill>
                  <a:schemeClr val="accent1"/>
                </a:solidFill>
                <a:latin typeface="Source Sans Pro"/>
                <a:ea typeface="Source Sans Pro"/>
                <a:cs typeface="Source Sans Pro"/>
                <a:sym typeface="Source Sans Pro"/>
              </a:defRPr>
            </a:lvl9pPr>
          </a:lstStyle>
          <a:p>
            <a:fld id="{4310885B-ECA3-45D7-8801-7C0A66E6A731}" type="slidenum">
              <a:rPr lang="fr-FR" smtClean="0"/>
              <a:t>‹N°›</a:t>
            </a:fld>
            <a:endParaRPr lang="fr-FR"/>
          </a:p>
        </p:txBody>
      </p:sp>
    </p:spTree>
    <p:extLst>
      <p:ext uri="{BB962C8B-B14F-4D97-AF65-F5344CB8AC3E}">
        <p14:creationId xmlns:p14="http://schemas.microsoft.com/office/powerpoint/2010/main" val="1556835626"/>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fr.wikipedia.org/wiki/Machine_virtuelle"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ws.amazon.com/fr/emr/features/spark/" TargetMode="External"/><Relationship Id="rId1" Type="http://schemas.openxmlformats.org/officeDocument/2006/relationships/slideLayout" Target="../slideLayouts/slideLayout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2">
            <a:extLst>
              <a:ext uri="{FF2B5EF4-FFF2-40B4-BE49-F238E27FC236}">
                <a16:creationId xmlns:a16="http://schemas.microsoft.com/office/drawing/2014/main" id="{A120200D-51D9-DB32-2CA0-0EC1AE7EC359}"/>
              </a:ext>
            </a:extLst>
          </p:cNvPr>
          <p:cNvSpPr>
            <a:spLocks noGrp="1" noChangeArrowheads="1"/>
          </p:cNvSpPr>
          <p:nvPr>
            <p:ph type="ctrTitle"/>
          </p:nvPr>
        </p:nvSpPr>
        <p:spPr>
          <a:xfrm>
            <a:off x="1768839" y="1334124"/>
            <a:ext cx="8349522" cy="3957404"/>
          </a:xfrm>
          <a:solidFill>
            <a:schemeClr val="accent3">
              <a:lumMod val="95000"/>
            </a:schemeClr>
          </a:solidFill>
          <a:ln>
            <a:solidFill>
              <a:schemeClr val="accent6">
                <a:lumMod val="10000"/>
              </a:schemeClr>
            </a:solidFill>
          </a:ln>
        </p:spPr>
        <p:txBody>
          <a:bodyPr>
            <a:scene3d>
              <a:camera prst="orthographicFront"/>
              <a:lightRig rig="soft" dir="t">
                <a:rot lat="0" lon="0" rev="15600000"/>
              </a:lightRig>
            </a:scene3d>
            <a:sp3d extrusionH="57150" prstMaterial="softEdge">
              <a:bevelT w="25400" h="38100"/>
            </a:sp3d>
          </a:bodyPr>
          <a:lstStyle/>
          <a:p>
            <a:pPr algn="ctr" eaLnBrk="1" hangingPunct="1"/>
            <a:r>
              <a:rPr lang="en-US" sz="6000">
                <a:ln/>
                <a:solidFill>
                  <a:schemeClr val="accent4"/>
                </a:solidFill>
              </a:rPr>
              <a:t>Déployer un modèle dans le cloud</a:t>
            </a:r>
            <a:endParaRPr lang="en-US" sz="6000" dirty="0">
              <a:ln/>
              <a:solidFill>
                <a:schemeClr val="accent4"/>
              </a:solidFill>
            </a:endParaRPr>
          </a:p>
        </p:txBody>
      </p:sp>
      <p:sp>
        <p:nvSpPr>
          <p:cNvPr id="7" name="ZoneTexte 6">
            <a:extLst>
              <a:ext uri="{FF2B5EF4-FFF2-40B4-BE49-F238E27FC236}">
                <a16:creationId xmlns:a16="http://schemas.microsoft.com/office/drawing/2014/main" id="{DA4CF4FE-4A34-457A-38DD-5BF1DDA509FF}"/>
              </a:ext>
            </a:extLst>
          </p:cNvPr>
          <p:cNvSpPr txBox="1"/>
          <p:nvPr/>
        </p:nvSpPr>
        <p:spPr>
          <a:xfrm>
            <a:off x="4929809" y="1573098"/>
            <a:ext cx="1417982" cy="523220"/>
          </a:xfrm>
          <a:prstGeom prst="rect">
            <a:avLst/>
          </a:prstGeom>
          <a:noFill/>
        </p:spPr>
        <p:txBody>
          <a:bodyPr wrap="square" rtlCol="0">
            <a:spAutoFit/>
          </a:bodyPr>
          <a:lstStyle/>
          <a:p>
            <a:r>
              <a:rPr lang="fr-FR" sz="2800">
                <a:solidFill>
                  <a:schemeClr val="bg1"/>
                </a:solidFill>
              </a:rPr>
              <a:t>Projet 8</a:t>
            </a:r>
            <a:endParaRPr lang="fr-FR" sz="2800" dirty="0">
              <a:solidFill>
                <a:schemeClr val="bg1"/>
              </a:solidFill>
            </a:endParaRPr>
          </a:p>
        </p:txBody>
      </p:sp>
    </p:spTree>
    <p:extLst>
      <p:ext uri="{BB962C8B-B14F-4D97-AF65-F5344CB8AC3E}">
        <p14:creationId xmlns:p14="http://schemas.microsoft.com/office/powerpoint/2010/main" val="2239461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A9E8EB-18E3-F173-3373-C80584DFC200}"/>
              </a:ext>
            </a:extLst>
          </p:cNvPr>
          <p:cNvSpPr>
            <a:spLocks noGrp="1"/>
          </p:cNvSpPr>
          <p:nvPr>
            <p:ph type="title"/>
          </p:nvPr>
        </p:nvSpPr>
        <p:spPr>
          <a:xfrm>
            <a:off x="822914" y="0"/>
            <a:ext cx="10095600" cy="565749"/>
          </a:xfrm>
        </p:spPr>
        <p:txBody>
          <a:bodyPr/>
          <a:lstStyle/>
          <a:p>
            <a:r>
              <a:rPr lang="fr-FR" sz="2400" b="1" dirty="0">
                <a:effectLst>
                  <a:outerShdw blurRad="38100" dist="38100" dir="2700000" algn="tl">
                    <a:srgbClr val="000000">
                      <a:alpha val="43137"/>
                    </a:srgbClr>
                  </a:outerShdw>
                </a:effectLst>
              </a:rPr>
              <a:t>Les différentes briques de l’architecture choisies sur le cloud :</a:t>
            </a:r>
          </a:p>
        </p:txBody>
      </p:sp>
      <p:sp>
        <p:nvSpPr>
          <p:cNvPr id="3" name="Espace réservé du texte 2">
            <a:extLst>
              <a:ext uri="{FF2B5EF4-FFF2-40B4-BE49-F238E27FC236}">
                <a16:creationId xmlns:a16="http://schemas.microsoft.com/office/drawing/2014/main" id="{6F53D2E5-CDED-E3F0-E184-AED0B79A83B5}"/>
              </a:ext>
            </a:extLst>
          </p:cNvPr>
          <p:cNvSpPr>
            <a:spLocks noGrp="1"/>
          </p:cNvSpPr>
          <p:nvPr>
            <p:ph type="body" idx="1"/>
          </p:nvPr>
        </p:nvSpPr>
        <p:spPr>
          <a:xfrm>
            <a:off x="92766" y="1820929"/>
            <a:ext cx="10095600" cy="4764800"/>
          </a:xfrm>
        </p:spPr>
        <p:txBody>
          <a:bodyPr/>
          <a:lstStyle/>
          <a:p>
            <a:r>
              <a:rPr lang="fr-FR" sz="2400" b="1" u="sng" dirty="0">
                <a:solidFill>
                  <a:srgbClr val="FF0000"/>
                </a:solidFill>
                <a:effectLst>
                  <a:outerShdw blurRad="38100" dist="38100" dir="2700000" algn="tl">
                    <a:srgbClr val="000000">
                      <a:alpha val="43137"/>
                    </a:srgbClr>
                  </a:outerShdw>
                </a:effectLst>
              </a:rPr>
              <a:t>Instance EC2 : </a:t>
            </a:r>
          </a:p>
          <a:p>
            <a:pPr lvl="1"/>
            <a:r>
              <a:rPr lang="fr-FR" sz="1800" b="1" u="sng" dirty="0">
                <a:effectLst>
                  <a:outerShdw blurRad="38100" dist="38100" dir="2700000" algn="tl">
                    <a:srgbClr val="000000">
                      <a:alpha val="43137"/>
                    </a:srgbClr>
                  </a:outerShdw>
                </a:effectLst>
              </a:rPr>
              <a:t>Nom :</a:t>
            </a:r>
            <a:r>
              <a:rPr lang="fr-FR" sz="1800" dirty="0"/>
              <a:t> projet8-ec2-fruits</a:t>
            </a:r>
          </a:p>
          <a:p>
            <a:pPr lvl="1"/>
            <a:r>
              <a:rPr lang="fr-FR" sz="1800" b="1" u="sng" dirty="0">
                <a:effectLst>
                  <a:outerShdw blurRad="38100" dist="38100" dir="2700000" algn="tl">
                    <a:srgbClr val="000000">
                      <a:alpha val="43137"/>
                    </a:srgbClr>
                  </a:outerShdw>
                </a:effectLst>
              </a:rPr>
              <a:t>Type d’instance :</a:t>
            </a:r>
            <a:r>
              <a:rPr lang="fr-FR" sz="1800" dirty="0"/>
              <a:t> t2.micro</a:t>
            </a:r>
          </a:p>
          <a:p>
            <a:pPr lvl="1"/>
            <a:r>
              <a:rPr lang="fr-FR" sz="1800" b="1" u="sng" dirty="0">
                <a:effectLst>
                  <a:outerShdw blurRad="38100" dist="38100" dir="2700000" algn="tl">
                    <a:srgbClr val="000000">
                      <a:alpha val="43137"/>
                    </a:srgbClr>
                  </a:outerShdw>
                </a:effectLst>
              </a:rPr>
              <a:t>Région : </a:t>
            </a:r>
            <a:r>
              <a:rPr lang="fr-FR" sz="1800" dirty="0"/>
              <a:t>Europe (Paris) : eu-west-3</a:t>
            </a:r>
            <a:endParaRPr lang="fr-FR" sz="1800" b="1" u="sng" dirty="0">
              <a:effectLst>
                <a:outerShdw blurRad="38100" dist="38100" dir="2700000" algn="tl">
                  <a:srgbClr val="000000">
                    <a:alpha val="43137"/>
                  </a:srgbClr>
                </a:outerShdw>
              </a:effectLst>
            </a:endParaRPr>
          </a:p>
          <a:p>
            <a:pPr lvl="1"/>
            <a:r>
              <a:rPr lang="fr-FR" sz="1800" b="1" u="sng" dirty="0">
                <a:effectLst>
                  <a:outerShdw blurRad="38100" dist="38100" dir="2700000" algn="tl">
                    <a:srgbClr val="000000">
                      <a:alpha val="43137"/>
                    </a:srgbClr>
                  </a:outerShdw>
                </a:effectLst>
              </a:rPr>
              <a:t>Stockage :</a:t>
            </a:r>
            <a:r>
              <a:rPr lang="fr-FR" sz="1800" dirty="0"/>
              <a:t> 30 Go (stockage max autorisé)</a:t>
            </a:r>
            <a:endParaRPr lang="fr-FR" sz="1800" b="1" u="sng" dirty="0">
              <a:effectLst>
                <a:outerShdw blurRad="38100" dist="38100" dir="2700000" algn="tl">
                  <a:srgbClr val="000000">
                    <a:alpha val="43137"/>
                  </a:srgbClr>
                </a:outerShdw>
              </a:effectLst>
            </a:endParaRPr>
          </a:p>
          <a:p>
            <a:pPr lvl="1"/>
            <a:r>
              <a:rPr lang="fr-FR" sz="1800" b="1" u="sng" dirty="0">
                <a:effectLst>
                  <a:outerShdw blurRad="38100" dist="38100" dir="2700000" algn="tl">
                    <a:srgbClr val="000000">
                      <a:alpha val="43137"/>
                    </a:srgbClr>
                  </a:outerShdw>
                </a:effectLst>
              </a:rPr>
              <a:t>Groupe de sécurité : </a:t>
            </a:r>
            <a:r>
              <a:rPr lang="fr-FR" sz="1800" dirty="0"/>
              <a:t>Gp-</a:t>
            </a:r>
            <a:r>
              <a:rPr lang="fr-FR" sz="1800" dirty="0" err="1"/>
              <a:t>securite</a:t>
            </a:r>
            <a:r>
              <a:rPr lang="fr-FR" sz="1800" dirty="0"/>
              <a:t>-</a:t>
            </a:r>
            <a:r>
              <a:rPr lang="fr-FR" sz="1800" dirty="0" err="1"/>
              <a:t>jupyter</a:t>
            </a:r>
            <a:endParaRPr lang="fr-FR" sz="1800" dirty="0"/>
          </a:p>
          <a:p>
            <a:pPr lvl="1"/>
            <a:r>
              <a:rPr lang="fr-FR" sz="1800" b="1" u="sng" dirty="0">
                <a:effectLst>
                  <a:outerShdw blurRad="38100" dist="38100" dir="2700000" algn="tl">
                    <a:srgbClr val="000000">
                      <a:alpha val="43137"/>
                    </a:srgbClr>
                  </a:outerShdw>
                </a:effectLst>
              </a:rPr>
              <a:t>Nom de clé : </a:t>
            </a:r>
            <a:r>
              <a:rPr lang="fr-FR" sz="1800" dirty="0"/>
              <a:t>cle-p8-fruit</a:t>
            </a:r>
          </a:p>
          <a:p>
            <a:pPr lvl="1"/>
            <a:r>
              <a:rPr lang="fr-FR" sz="1800" b="1" u="sng" dirty="0">
                <a:effectLst>
                  <a:outerShdw blurRad="38100" dist="38100" dir="2700000" algn="tl">
                    <a:srgbClr val="000000">
                      <a:alpha val="43137"/>
                    </a:srgbClr>
                  </a:outerShdw>
                </a:effectLst>
              </a:rPr>
              <a:t>IAM : </a:t>
            </a:r>
            <a:r>
              <a:rPr lang="fr-FR" sz="1800" dirty="0"/>
              <a:t>acces-S3-rôle-IAM</a:t>
            </a:r>
            <a:endParaRPr lang="fr-FR" sz="1800" b="1" u="sng" dirty="0">
              <a:effectLst>
                <a:outerShdw blurRad="38100" dist="38100" dir="2700000" algn="tl">
                  <a:srgbClr val="000000">
                    <a:alpha val="43137"/>
                  </a:srgbClr>
                </a:outerShdw>
              </a:effectLst>
            </a:endParaRPr>
          </a:p>
        </p:txBody>
      </p:sp>
      <p:pic>
        <p:nvPicPr>
          <p:cNvPr id="5" name="Image 4">
            <a:extLst>
              <a:ext uri="{FF2B5EF4-FFF2-40B4-BE49-F238E27FC236}">
                <a16:creationId xmlns:a16="http://schemas.microsoft.com/office/drawing/2014/main" id="{2DC04448-01A6-D485-0947-07571F850D6B}"/>
              </a:ext>
            </a:extLst>
          </p:cNvPr>
          <p:cNvPicPr>
            <a:picLocks noChangeAspect="1"/>
          </p:cNvPicPr>
          <p:nvPr/>
        </p:nvPicPr>
        <p:blipFill rotWithShape="1">
          <a:blip r:embed="rId2"/>
          <a:srcRect l="31873" t="60177" r="17754" b="13992"/>
          <a:stretch/>
        </p:blipFill>
        <p:spPr>
          <a:xfrm>
            <a:off x="5661159" y="2224663"/>
            <a:ext cx="6141492" cy="1770639"/>
          </a:xfrm>
          <a:prstGeom prst="rect">
            <a:avLst/>
          </a:prstGeom>
        </p:spPr>
      </p:pic>
      <p:pic>
        <p:nvPicPr>
          <p:cNvPr id="7" name="Image 6">
            <a:extLst>
              <a:ext uri="{FF2B5EF4-FFF2-40B4-BE49-F238E27FC236}">
                <a16:creationId xmlns:a16="http://schemas.microsoft.com/office/drawing/2014/main" id="{E59C48EE-219A-C5E6-9A0C-2684B84DD061}"/>
              </a:ext>
            </a:extLst>
          </p:cNvPr>
          <p:cNvPicPr>
            <a:picLocks noChangeAspect="1"/>
          </p:cNvPicPr>
          <p:nvPr/>
        </p:nvPicPr>
        <p:blipFill rotWithShape="1">
          <a:blip r:embed="rId3"/>
          <a:srcRect l="18152" t="22015" r="6087" b="57878"/>
          <a:stretch/>
        </p:blipFill>
        <p:spPr>
          <a:xfrm>
            <a:off x="92766" y="565749"/>
            <a:ext cx="8639139" cy="1289054"/>
          </a:xfrm>
          <a:prstGeom prst="rect">
            <a:avLst/>
          </a:prstGeom>
        </p:spPr>
      </p:pic>
      <p:pic>
        <p:nvPicPr>
          <p:cNvPr id="9" name="Image 8">
            <a:extLst>
              <a:ext uri="{FF2B5EF4-FFF2-40B4-BE49-F238E27FC236}">
                <a16:creationId xmlns:a16="http://schemas.microsoft.com/office/drawing/2014/main" id="{3E1C30A6-2984-0C4E-6606-845AC75E3DB6}"/>
              </a:ext>
            </a:extLst>
          </p:cNvPr>
          <p:cNvPicPr>
            <a:picLocks noChangeAspect="1"/>
          </p:cNvPicPr>
          <p:nvPr/>
        </p:nvPicPr>
        <p:blipFill rotWithShape="1">
          <a:blip r:embed="rId4"/>
          <a:srcRect l="49239" t="21048" r="24901" b="57015"/>
          <a:stretch/>
        </p:blipFill>
        <p:spPr>
          <a:xfrm>
            <a:off x="9342782" y="540147"/>
            <a:ext cx="2756451" cy="1314656"/>
          </a:xfrm>
          <a:prstGeom prst="rect">
            <a:avLst/>
          </a:prstGeom>
        </p:spPr>
      </p:pic>
      <p:sp>
        <p:nvSpPr>
          <p:cNvPr id="10" name="ZoneTexte 9">
            <a:extLst>
              <a:ext uri="{FF2B5EF4-FFF2-40B4-BE49-F238E27FC236}">
                <a16:creationId xmlns:a16="http://schemas.microsoft.com/office/drawing/2014/main" id="{D11E6808-8A85-B8AA-A2B0-07E949C40E4D}"/>
              </a:ext>
            </a:extLst>
          </p:cNvPr>
          <p:cNvSpPr txBox="1"/>
          <p:nvPr/>
        </p:nvSpPr>
        <p:spPr>
          <a:xfrm>
            <a:off x="8731905" y="1126435"/>
            <a:ext cx="610877" cy="461665"/>
          </a:xfrm>
          <a:prstGeom prst="rect">
            <a:avLst/>
          </a:prstGeom>
          <a:noFill/>
        </p:spPr>
        <p:txBody>
          <a:bodyPr wrap="square" rtlCol="0">
            <a:spAutoFit/>
          </a:bodyPr>
          <a:lstStyle/>
          <a:p>
            <a:r>
              <a:rPr lang="fr-FR" sz="2400" b="1" dirty="0"/>
              <a:t>….</a:t>
            </a:r>
          </a:p>
        </p:txBody>
      </p:sp>
      <p:pic>
        <p:nvPicPr>
          <p:cNvPr id="12" name="Image 11">
            <a:extLst>
              <a:ext uri="{FF2B5EF4-FFF2-40B4-BE49-F238E27FC236}">
                <a16:creationId xmlns:a16="http://schemas.microsoft.com/office/drawing/2014/main" id="{13144653-1FAB-60C2-923B-9328422831E0}"/>
              </a:ext>
            </a:extLst>
          </p:cNvPr>
          <p:cNvPicPr>
            <a:picLocks noChangeAspect="1"/>
          </p:cNvPicPr>
          <p:nvPr/>
        </p:nvPicPr>
        <p:blipFill rotWithShape="1">
          <a:blip r:embed="rId5"/>
          <a:srcRect l="23478" t="54302" r="6725" b="14379"/>
          <a:stretch/>
        </p:blipFill>
        <p:spPr>
          <a:xfrm>
            <a:off x="934682" y="4450100"/>
            <a:ext cx="8509569" cy="2146852"/>
          </a:xfrm>
          <a:prstGeom prst="rect">
            <a:avLst/>
          </a:prstGeom>
        </p:spPr>
      </p:pic>
    </p:spTree>
    <p:extLst>
      <p:ext uri="{BB962C8B-B14F-4D97-AF65-F5344CB8AC3E}">
        <p14:creationId xmlns:p14="http://schemas.microsoft.com/office/powerpoint/2010/main" val="2889241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2">
            <a:extLst>
              <a:ext uri="{FF2B5EF4-FFF2-40B4-BE49-F238E27FC236}">
                <a16:creationId xmlns:a16="http://schemas.microsoft.com/office/drawing/2014/main" id="{DDD62F56-4A12-3CCD-BFF5-860795BE0F13}"/>
              </a:ext>
            </a:extLst>
          </p:cNvPr>
          <p:cNvSpPr>
            <a:spLocks noGrp="1"/>
          </p:cNvSpPr>
          <p:nvPr>
            <p:ph type="body" idx="1"/>
          </p:nvPr>
        </p:nvSpPr>
        <p:spPr>
          <a:xfrm>
            <a:off x="1351723" y="-125897"/>
            <a:ext cx="10095600" cy="3604591"/>
          </a:xfrm>
        </p:spPr>
        <p:txBody>
          <a:bodyPr/>
          <a:lstStyle/>
          <a:p>
            <a:r>
              <a:rPr lang="fr-FR" sz="2400" b="1" u="sng" dirty="0">
                <a:solidFill>
                  <a:srgbClr val="FF0000"/>
                </a:solidFill>
                <a:effectLst>
                  <a:outerShdw blurRad="38100" dist="38100" dir="2700000" algn="tl">
                    <a:srgbClr val="000000">
                      <a:alpha val="43137"/>
                    </a:srgbClr>
                  </a:outerShdw>
                </a:effectLst>
              </a:rPr>
              <a:t>s3 : </a:t>
            </a:r>
          </a:p>
          <a:p>
            <a:pPr lvl="1"/>
            <a:r>
              <a:rPr lang="fr-FR" sz="1800" b="1" u="sng" dirty="0">
                <a:effectLst>
                  <a:outerShdw blurRad="38100" dist="38100" dir="2700000" algn="tl">
                    <a:srgbClr val="000000">
                      <a:alpha val="43137"/>
                    </a:srgbClr>
                  </a:outerShdw>
                </a:effectLst>
              </a:rPr>
              <a:t>Nom :</a:t>
            </a:r>
            <a:r>
              <a:rPr lang="fr-FR" sz="1800" dirty="0"/>
              <a:t> projet8-fruits-s3</a:t>
            </a:r>
          </a:p>
          <a:p>
            <a:pPr lvl="1"/>
            <a:r>
              <a:rPr lang="fr-FR" sz="1800" b="1" u="sng" dirty="0">
                <a:effectLst>
                  <a:outerShdw blurRad="38100" dist="38100" dir="2700000" algn="tl">
                    <a:srgbClr val="000000">
                      <a:alpha val="43137"/>
                    </a:srgbClr>
                  </a:outerShdw>
                </a:effectLst>
              </a:rPr>
              <a:t>Région : </a:t>
            </a:r>
            <a:r>
              <a:rPr lang="fr-FR" sz="1800" dirty="0"/>
              <a:t>Europe (Paris) : eu-west-3</a:t>
            </a:r>
            <a:endParaRPr lang="fr-FR" sz="1800" b="1" u="sng" dirty="0">
              <a:effectLst>
                <a:outerShdw blurRad="38100" dist="38100" dir="2700000" algn="tl">
                  <a:srgbClr val="000000">
                    <a:alpha val="43137"/>
                  </a:srgbClr>
                </a:outerShdw>
              </a:effectLst>
            </a:endParaRPr>
          </a:p>
          <a:p>
            <a:pPr lvl="1"/>
            <a:r>
              <a:rPr lang="fr-FR" sz="1800" b="1" u="sng" dirty="0">
                <a:effectLst>
                  <a:outerShdw blurRad="38100" dist="38100" dir="2700000" algn="tl">
                    <a:srgbClr val="000000">
                      <a:alpha val="43137"/>
                    </a:srgbClr>
                  </a:outerShdw>
                </a:effectLst>
              </a:rPr>
              <a:t>Chargement des fichiers dans s3 :</a:t>
            </a:r>
            <a:r>
              <a:rPr lang="fr-FR" sz="1800" dirty="0"/>
              <a:t> depuis AWS </a:t>
            </a:r>
            <a:r>
              <a:rPr lang="fr-FR" sz="1800" dirty="0" err="1"/>
              <a:t>ClI</a:t>
            </a:r>
            <a:r>
              <a:rPr lang="fr-FR" sz="1800" dirty="0"/>
              <a:t> installé sur mon ordinateur et via l’interface web </a:t>
            </a:r>
            <a:endParaRPr lang="fr-FR" sz="1800" b="1" u="sng" dirty="0">
              <a:effectLst>
                <a:outerShdw blurRad="38100" dist="38100" dir="2700000" algn="tl">
                  <a:srgbClr val="000000">
                    <a:alpha val="43137"/>
                  </a:srgbClr>
                </a:outerShdw>
              </a:effectLst>
            </a:endParaRPr>
          </a:p>
          <a:p>
            <a:pPr lvl="1"/>
            <a:r>
              <a:rPr lang="fr-FR" sz="1800" b="1" u="sng" dirty="0">
                <a:effectLst>
                  <a:outerShdw blurRad="38100" dist="38100" dir="2700000" algn="tl">
                    <a:srgbClr val="000000">
                      <a:alpha val="43137"/>
                    </a:srgbClr>
                  </a:outerShdw>
                </a:effectLst>
              </a:rPr>
              <a:t>Groupe de sécurité : </a:t>
            </a:r>
            <a:r>
              <a:rPr lang="fr-FR" sz="1800" dirty="0"/>
              <a:t>Gp-</a:t>
            </a:r>
            <a:r>
              <a:rPr lang="fr-FR" sz="1800" dirty="0" err="1"/>
              <a:t>securite</a:t>
            </a:r>
            <a:r>
              <a:rPr lang="fr-FR" sz="1800" dirty="0"/>
              <a:t>-</a:t>
            </a:r>
            <a:r>
              <a:rPr lang="fr-FR" sz="1800" dirty="0" err="1"/>
              <a:t>jupyter</a:t>
            </a:r>
            <a:endParaRPr lang="fr-FR" sz="1800" dirty="0"/>
          </a:p>
          <a:p>
            <a:pPr lvl="1"/>
            <a:r>
              <a:rPr lang="fr-FR" sz="1800" b="1" u="sng" dirty="0">
                <a:effectLst>
                  <a:outerShdw blurRad="38100" dist="38100" dir="2700000" algn="tl">
                    <a:srgbClr val="000000">
                      <a:alpha val="43137"/>
                    </a:srgbClr>
                  </a:outerShdw>
                </a:effectLst>
              </a:rPr>
              <a:t>Lecture et enregistrement des données dans </a:t>
            </a:r>
            <a:r>
              <a:rPr lang="fr-FR" sz="1800" b="1" u="sng" dirty="0" err="1">
                <a:effectLst>
                  <a:outerShdw blurRad="38100" dist="38100" dir="2700000" algn="tl">
                    <a:srgbClr val="000000">
                      <a:alpha val="43137"/>
                    </a:srgbClr>
                  </a:outerShdw>
                </a:effectLst>
              </a:rPr>
              <a:t>jupyter</a:t>
            </a:r>
            <a:r>
              <a:rPr lang="fr-FR" sz="1800" b="1" u="sng" dirty="0">
                <a:effectLst>
                  <a:outerShdw blurRad="38100" dist="38100" dir="2700000" algn="tl">
                    <a:srgbClr val="000000">
                      <a:alpha val="43137"/>
                    </a:srgbClr>
                  </a:outerShdw>
                </a:effectLst>
              </a:rPr>
              <a:t> : </a:t>
            </a:r>
            <a:r>
              <a:rPr lang="fr-FR" sz="1800" dirty="0"/>
              <a:t>depuis Spark</a:t>
            </a:r>
          </a:p>
          <a:p>
            <a:pPr lvl="1"/>
            <a:r>
              <a:rPr lang="fr-FR" sz="1800" b="1" u="sng" dirty="0">
                <a:effectLst>
                  <a:outerShdw blurRad="38100" dist="38100" dir="2700000" algn="tl">
                    <a:srgbClr val="000000">
                      <a:alpha val="43137"/>
                    </a:srgbClr>
                  </a:outerShdw>
                </a:effectLst>
              </a:rPr>
              <a:t>Droit d’</a:t>
            </a:r>
            <a:r>
              <a:rPr lang="fr-FR" sz="1800" b="1" u="sng" dirty="0" err="1">
                <a:effectLst>
                  <a:outerShdw blurRad="38100" dist="38100" dir="2700000" algn="tl">
                    <a:srgbClr val="000000">
                      <a:alpha val="43137"/>
                    </a:srgbClr>
                  </a:outerShdw>
                </a:effectLst>
              </a:rPr>
              <a:t>acces</a:t>
            </a:r>
            <a:r>
              <a:rPr lang="fr-FR" sz="1800" b="1" u="sng" dirty="0">
                <a:effectLst>
                  <a:outerShdw blurRad="38100" dist="38100" dir="2700000" algn="tl">
                    <a:srgbClr val="000000">
                      <a:alpha val="43137"/>
                    </a:srgbClr>
                  </a:outerShdw>
                </a:effectLst>
              </a:rPr>
              <a:t> :</a:t>
            </a:r>
            <a:r>
              <a:rPr lang="fr-FR" sz="1800" dirty="0"/>
              <a:t> identifiant de sécurité : </a:t>
            </a:r>
            <a:r>
              <a:rPr lang="fr-FR" sz="1800" dirty="0" err="1"/>
              <a:t>AWSAccessKeyId</a:t>
            </a:r>
            <a:r>
              <a:rPr lang="fr-FR" sz="1800" dirty="0"/>
              <a:t> et </a:t>
            </a:r>
            <a:r>
              <a:rPr lang="fr-FR" sz="1800" dirty="0" err="1"/>
              <a:t>AWSSecretKey</a:t>
            </a:r>
            <a:endParaRPr lang="fr-FR" sz="1800" b="1" u="sng" dirty="0">
              <a:effectLst>
                <a:outerShdw blurRad="38100" dist="38100" dir="2700000" algn="tl">
                  <a:srgbClr val="000000">
                    <a:alpha val="43137"/>
                  </a:srgbClr>
                </a:outerShdw>
              </a:effectLst>
            </a:endParaRPr>
          </a:p>
        </p:txBody>
      </p:sp>
      <p:pic>
        <p:nvPicPr>
          <p:cNvPr id="7" name="Image 6">
            <a:extLst>
              <a:ext uri="{FF2B5EF4-FFF2-40B4-BE49-F238E27FC236}">
                <a16:creationId xmlns:a16="http://schemas.microsoft.com/office/drawing/2014/main" id="{CFC2279F-D1E8-B156-655F-F265DEC1AE33}"/>
              </a:ext>
            </a:extLst>
          </p:cNvPr>
          <p:cNvPicPr>
            <a:picLocks noChangeAspect="1"/>
          </p:cNvPicPr>
          <p:nvPr/>
        </p:nvPicPr>
        <p:blipFill rotWithShape="1">
          <a:blip r:embed="rId2"/>
          <a:srcRect l="15543" t="38835" r="66957" b="35210"/>
          <a:stretch/>
        </p:blipFill>
        <p:spPr>
          <a:xfrm>
            <a:off x="218661" y="119270"/>
            <a:ext cx="1259522" cy="1050281"/>
          </a:xfrm>
          <a:prstGeom prst="rect">
            <a:avLst/>
          </a:prstGeom>
        </p:spPr>
      </p:pic>
      <p:pic>
        <p:nvPicPr>
          <p:cNvPr id="9" name="Image 8">
            <a:extLst>
              <a:ext uri="{FF2B5EF4-FFF2-40B4-BE49-F238E27FC236}">
                <a16:creationId xmlns:a16="http://schemas.microsoft.com/office/drawing/2014/main" id="{BEC7B8EA-412F-D387-F4ED-8FC87AEDECF2}"/>
              </a:ext>
            </a:extLst>
          </p:cNvPr>
          <p:cNvPicPr>
            <a:picLocks noChangeAspect="1"/>
          </p:cNvPicPr>
          <p:nvPr/>
        </p:nvPicPr>
        <p:blipFill rotWithShape="1">
          <a:blip r:embed="rId3"/>
          <a:srcRect l="23369" t="66288" r="3695" b="18052"/>
          <a:stretch/>
        </p:blipFill>
        <p:spPr>
          <a:xfrm>
            <a:off x="1485377" y="2426374"/>
            <a:ext cx="8315173" cy="1003769"/>
          </a:xfrm>
          <a:prstGeom prst="rect">
            <a:avLst/>
          </a:prstGeom>
        </p:spPr>
      </p:pic>
      <p:sp>
        <p:nvSpPr>
          <p:cNvPr id="10" name="Espace réservé du texte 2">
            <a:extLst>
              <a:ext uri="{FF2B5EF4-FFF2-40B4-BE49-F238E27FC236}">
                <a16:creationId xmlns:a16="http://schemas.microsoft.com/office/drawing/2014/main" id="{BA258D7A-6F29-CD83-0E69-C755C89941FD}"/>
              </a:ext>
            </a:extLst>
          </p:cNvPr>
          <p:cNvSpPr txBox="1">
            <a:spLocks/>
          </p:cNvSpPr>
          <p:nvPr/>
        </p:nvSpPr>
        <p:spPr>
          <a:xfrm>
            <a:off x="1351723" y="3352400"/>
            <a:ext cx="10095600" cy="476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507987" algn="l" rtl="0" eaLnBrk="1" hangingPunct="1">
              <a:lnSpc>
                <a:spcPct val="100000"/>
              </a:lnSpc>
              <a:spcBef>
                <a:spcPts val="800"/>
              </a:spcBef>
              <a:spcAft>
                <a:spcPts val="0"/>
              </a:spcAft>
              <a:buClr>
                <a:schemeClr val="accent4"/>
              </a:buClr>
              <a:buSzPts val="2400"/>
              <a:buFont typeface="Source Sans Pro"/>
              <a:buChar char="◎"/>
              <a:defRPr sz="3200" b="0" i="0" u="none" strike="noStrike" cap="none">
                <a:solidFill>
                  <a:schemeClr val="dk1"/>
                </a:solidFill>
                <a:latin typeface="Source Sans Pro"/>
                <a:ea typeface="Source Sans Pro"/>
                <a:cs typeface="Source Sans Pro"/>
                <a:sym typeface="Source Sans Pro"/>
              </a:defRPr>
            </a:lvl1pPr>
            <a:lvl2pPr marL="1219170" marR="0" lvl="1" indent="-507987" algn="l" rtl="0" eaLnBrk="1" hangingPunct="1">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828754" marR="0" lvl="2" indent="-507987" algn="l" rtl="0" eaLnBrk="1" hangingPunct="1">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2438339" marR="0" lvl="3" indent="-507987" algn="l" rtl="0" eaLnBrk="1" hangingPunct="1">
              <a:lnSpc>
                <a:spcPct val="100000"/>
              </a:lnSpc>
              <a:spcBef>
                <a:spcPts val="0"/>
              </a:spcBef>
              <a:spcAft>
                <a:spcPts val="0"/>
              </a:spcAft>
              <a:buClr>
                <a:schemeClr val="dk1"/>
              </a:buClr>
              <a:buSzPts val="2400"/>
              <a:buFont typeface="Source Sans Pro"/>
              <a:buChar char="●"/>
              <a:defRPr sz="3200" b="0" i="0" u="none" strike="noStrike" cap="none">
                <a:solidFill>
                  <a:schemeClr val="dk1"/>
                </a:solidFill>
                <a:latin typeface="Source Sans Pro"/>
                <a:ea typeface="Source Sans Pro"/>
                <a:cs typeface="Source Sans Pro"/>
                <a:sym typeface="Source Sans Pro"/>
              </a:defRPr>
            </a:lvl4pPr>
            <a:lvl5pPr marL="3047924" marR="0" lvl="4" indent="-507987" algn="l" rtl="0" eaLnBrk="1" hangingPunct="1">
              <a:lnSpc>
                <a:spcPct val="100000"/>
              </a:lnSpc>
              <a:spcBef>
                <a:spcPts val="0"/>
              </a:spcBef>
              <a:spcAft>
                <a:spcPts val="0"/>
              </a:spcAft>
              <a:buClr>
                <a:schemeClr val="dk1"/>
              </a:buClr>
              <a:buSzPts val="2400"/>
              <a:buFont typeface="Source Sans Pro"/>
              <a:buChar char="○"/>
              <a:defRPr sz="3200" b="0" i="0" u="none" strike="noStrike" cap="none">
                <a:solidFill>
                  <a:schemeClr val="dk1"/>
                </a:solidFill>
                <a:latin typeface="Source Sans Pro"/>
                <a:ea typeface="Source Sans Pro"/>
                <a:cs typeface="Source Sans Pro"/>
                <a:sym typeface="Source Sans Pro"/>
              </a:defRPr>
            </a:lvl5pPr>
            <a:lvl6pPr marL="3657509" marR="0" lvl="5" indent="-507987" algn="l" rtl="0" eaLnBrk="1" hangingPunct="1">
              <a:lnSpc>
                <a:spcPct val="100000"/>
              </a:lnSpc>
              <a:spcBef>
                <a:spcPts val="0"/>
              </a:spcBef>
              <a:spcAft>
                <a:spcPts val="0"/>
              </a:spcAft>
              <a:buClr>
                <a:schemeClr val="dk1"/>
              </a:buClr>
              <a:buSzPts val="2400"/>
              <a:buFont typeface="Source Sans Pro"/>
              <a:buChar char="■"/>
              <a:defRPr sz="3200" b="0" i="0" u="none" strike="noStrike" cap="none">
                <a:solidFill>
                  <a:schemeClr val="dk1"/>
                </a:solidFill>
                <a:latin typeface="Source Sans Pro"/>
                <a:ea typeface="Source Sans Pro"/>
                <a:cs typeface="Source Sans Pro"/>
                <a:sym typeface="Source Sans Pro"/>
              </a:defRPr>
            </a:lvl6pPr>
            <a:lvl7pPr marL="4267093" marR="0" lvl="6" indent="-507987" algn="l" rtl="0" eaLnBrk="1" hangingPunct="1">
              <a:lnSpc>
                <a:spcPct val="100000"/>
              </a:lnSpc>
              <a:spcBef>
                <a:spcPts val="0"/>
              </a:spcBef>
              <a:spcAft>
                <a:spcPts val="0"/>
              </a:spcAft>
              <a:buClr>
                <a:schemeClr val="dk1"/>
              </a:buClr>
              <a:buSzPts val="2400"/>
              <a:buFont typeface="Source Sans Pro"/>
              <a:buChar char="●"/>
              <a:defRPr sz="3200" b="0" i="0" u="none" strike="noStrike" cap="none">
                <a:solidFill>
                  <a:schemeClr val="dk1"/>
                </a:solidFill>
                <a:latin typeface="Source Sans Pro"/>
                <a:ea typeface="Source Sans Pro"/>
                <a:cs typeface="Source Sans Pro"/>
                <a:sym typeface="Source Sans Pro"/>
              </a:defRPr>
            </a:lvl7pPr>
            <a:lvl8pPr marL="4876678" marR="0" lvl="7" indent="-507987" algn="l" rtl="0" eaLnBrk="1" hangingPunct="1">
              <a:lnSpc>
                <a:spcPct val="100000"/>
              </a:lnSpc>
              <a:spcBef>
                <a:spcPts val="0"/>
              </a:spcBef>
              <a:spcAft>
                <a:spcPts val="0"/>
              </a:spcAft>
              <a:buClr>
                <a:schemeClr val="dk1"/>
              </a:buClr>
              <a:buSzPts val="2400"/>
              <a:buFont typeface="Source Sans Pro"/>
              <a:buChar char="○"/>
              <a:defRPr sz="3200" b="0" i="0" u="none" strike="noStrike" cap="none">
                <a:solidFill>
                  <a:schemeClr val="dk1"/>
                </a:solidFill>
                <a:latin typeface="Source Sans Pro"/>
                <a:ea typeface="Source Sans Pro"/>
                <a:cs typeface="Source Sans Pro"/>
                <a:sym typeface="Source Sans Pro"/>
              </a:defRPr>
            </a:lvl8pPr>
            <a:lvl9pPr marL="5486263" marR="0" lvl="8" indent="-507987" algn="l" rtl="0" eaLnBrk="1" hangingPunct="1">
              <a:lnSpc>
                <a:spcPct val="100000"/>
              </a:lnSpc>
              <a:spcBef>
                <a:spcPts val="0"/>
              </a:spcBef>
              <a:spcAft>
                <a:spcPts val="0"/>
              </a:spcAft>
              <a:buClr>
                <a:schemeClr val="dk1"/>
              </a:buClr>
              <a:buSzPts val="2400"/>
              <a:buFont typeface="Source Sans Pro"/>
              <a:buChar char="■"/>
              <a:defRPr sz="3200" b="0" i="0" u="none" strike="noStrike" cap="none">
                <a:solidFill>
                  <a:schemeClr val="dk1"/>
                </a:solidFill>
                <a:latin typeface="Source Sans Pro"/>
                <a:ea typeface="Source Sans Pro"/>
                <a:cs typeface="Source Sans Pro"/>
                <a:sym typeface="Source Sans Pro"/>
              </a:defRPr>
            </a:lvl9pPr>
          </a:lstStyle>
          <a:p>
            <a:r>
              <a:rPr lang="fr-FR" sz="2400" b="1" u="sng" dirty="0">
                <a:solidFill>
                  <a:srgbClr val="FF0000"/>
                </a:solidFill>
                <a:effectLst>
                  <a:outerShdw blurRad="38100" dist="38100" dir="2700000" algn="tl">
                    <a:srgbClr val="000000">
                      <a:alpha val="43137"/>
                    </a:srgbClr>
                  </a:outerShdw>
                </a:effectLst>
              </a:rPr>
              <a:t>EMR on EC2: </a:t>
            </a:r>
          </a:p>
          <a:p>
            <a:pPr lvl="1"/>
            <a:r>
              <a:rPr lang="fr-FR" sz="1800" b="1" u="sng" dirty="0">
                <a:effectLst>
                  <a:outerShdw blurRad="38100" dist="38100" dir="2700000" algn="tl">
                    <a:srgbClr val="000000">
                      <a:alpha val="43137"/>
                    </a:srgbClr>
                  </a:outerShdw>
                </a:effectLst>
              </a:rPr>
              <a:t>Nom du cluster :</a:t>
            </a:r>
            <a:r>
              <a:rPr lang="fr-FR" sz="1800" dirty="0"/>
              <a:t> projet8-fruits</a:t>
            </a:r>
          </a:p>
          <a:p>
            <a:pPr lvl="1"/>
            <a:r>
              <a:rPr lang="fr-FR" sz="1800" b="1" u="sng" dirty="0">
                <a:effectLst>
                  <a:outerShdw blurRad="38100" dist="38100" dir="2700000" algn="tl">
                    <a:srgbClr val="000000">
                      <a:alpha val="43137"/>
                    </a:srgbClr>
                  </a:outerShdw>
                </a:effectLst>
              </a:rPr>
              <a:t>1 Groupe d’instance maitre :</a:t>
            </a:r>
            <a:r>
              <a:rPr lang="fr-FR" sz="1800" dirty="0"/>
              <a:t> MASTER</a:t>
            </a:r>
          </a:p>
          <a:p>
            <a:pPr lvl="1"/>
            <a:r>
              <a:rPr lang="fr-FR" sz="1800" b="1" u="sng" dirty="0">
                <a:effectLst>
                  <a:outerShdw blurRad="38100" dist="38100" dir="2700000" algn="tl">
                    <a:srgbClr val="000000">
                      <a:alpha val="43137"/>
                    </a:srgbClr>
                  </a:outerShdw>
                </a:effectLst>
              </a:rPr>
              <a:t>2 Groupes d’instance principal :</a:t>
            </a:r>
            <a:r>
              <a:rPr lang="fr-FR" sz="1800" dirty="0"/>
              <a:t> CORE</a:t>
            </a:r>
          </a:p>
          <a:p>
            <a:pPr lvl="1"/>
            <a:r>
              <a:rPr lang="fr-FR" sz="1800" b="1" u="sng" dirty="0">
                <a:effectLst>
                  <a:outerShdw blurRad="38100" dist="38100" dir="2700000" algn="tl">
                    <a:srgbClr val="000000">
                      <a:alpha val="43137"/>
                    </a:srgbClr>
                  </a:outerShdw>
                </a:effectLst>
              </a:rPr>
              <a:t>Région : </a:t>
            </a:r>
            <a:r>
              <a:rPr lang="fr-FR" sz="1800" dirty="0"/>
              <a:t>Europe (Paris) : eu-west-3</a:t>
            </a:r>
            <a:endParaRPr lang="fr-FR" sz="1800" b="1" u="sng" dirty="0">
              <a:effectLst>
                <a:outerShdw blurRad="38100" dist="38100" dir="2700000" algn="tl">
                  <a:srgbClr val="000000">
                    <a:alpha val="43137"/>
                  </a:srgbClr>
                </a:outerShdw>
              </a:effectLst>
            </a:endParaRPr>
          </a:p>
          <a:p>
            <a:pPr lvl="1"/>
            <a:r>
              <a:rPr lang="fr-FR" sz="1800" b="1" u="sng" dirty="0">
                <a:effectLst>
                  <a:outerShdw blurRad="38100" dist="38100" dir="2700000" algn="tl">
                    <a:srgbClr val="000000">
                      <a:alpha val="43137"/>
                    </a:srgbClr>
                  </a:outerShdw>
                </a:effectLst>
              </a:rPr>
              <a:t>Stockage :</a:t>
            </a:r>
            <a:r>
              <a:rPr lang="fr-FR" sz="1800" dirty="0"/>
              <a:t> 30 Go (stockage max autorisé)</a:t>
            </a:r>
            <a:endParaRPr lang="fr-FR" sz="1800" b="1" u="sng" dirty="0">
              <a:effectLst>
                <a:outerShdw blurRad="38100" dist="38100" dir="2700000" algn="tl">
                  <a:srgbClr val="000000">
                    <a:alpha val="43137"/>
                  </a:srgbClr>
                </a:outerShdw>
              </a:effectLst>
            </a:endParaRPr>
          </a:p>
          <a:p>
            <a:pPr lvl="1"/>
            <a:r>
              <a:rPr lang="fr-FR" sz="1800" b="1" u="sng" dirty="0">
                <a:effectLst>
                  <a:outerShdw blurRad="38100" dist="38100" dir="2700000" algn="tl">
                    <a:srgbClr val="000000">
                      <a:alpha val="43137"/>
                    </a:srgbClr>
                  </a:outerShdw>
                </a:effectLst>
              </a:rPr>
              <a:t>Groupe de sécurité : </a:t>
            </a:r>
            <a:r>
              <a:rPr lang="fr-FR" sz="1800" dirty="0"/>
              <a:t>Gp-</a:t>
            </a:r>
            <a:r>
              <a:rPr lang="fr-FR" sz="1800" dirty="0" err="1"/>
              <a:t>securite</a:t>
            </a:r>
            <a:r>
              <a:rPr lang="fr-FR" sz="1800" dirty="0"/>
              <a:t>-</a:t>
            </a:r>
            <a:r>
              <a:rPr lang="fr-FR" sz="1800" dirty="0" err="1"/>
              <a:t>jupyter</a:t>
            </a:r>
            <a:endParaRPr lang="fr-FR" sz="1800" dirty="0"/>
          </a:p>
          <a:p>
            <a:pPr lvl="1"/>
            <a:r>
              <a:rPr lang="fr-FR" sz="1800" b="1" u="sng" dirty="0">
                <a:effectLst>
                  <a:outerShdw blurRad="38100" dist="38100" dir="2700000" algn="tl">
                    <a:srgbClr val="000000">
                      <a:alpha val="43137"/>
                    </a:srgbClr>
                  </a:outerShdw>
                </a:effectLst>
              </a:rPr>
              <a:t>Applications: </a:t>
            </a:r>
            <a:r>
              <a:rPr lang="fr-FR" sz="1800" dirty="0" err="1"/>
              <a:t>JupyterHub</a:t>
            </a:r>
            <a:r>
              <a:rPr lang="fr-FR" sz="1800" dirty="0"/>
              <a:t> 1.2.0, </a:t>
            </a:r>
            <a:r>
              <a:rPr lang="fr-FR" sz="1800" dirty="0" err="1"/>
              <a:t>TensorFlow</a:t>
            </a:r>
            <a:r>
              <a:rPr lang="fr-FR" sz="1800" dirty="0"/>
              <a:t> 2.4.1, Spark 3.1.1</a:t>
            </a:r>
          </a:p>
          <a:p>
            <a:pPr lvl="1"/>
            <a:r>
              <a:rPr lang="fr-FR" sz="1800" b="1" u="sng" dirty="0">
                <a:effectLst>
                  <a:outerShdw blurRad="38100" dist="38100" dir="2700000" algn="tl">
                    <a:srgbClr val="000000">
                      <a:alpha val="43137"/>
                    </a:srgbClr>
                  </a:outerShdw>
                </a:effectLst>
              </a:rPr>
              <a:t>Sécurité et accès  : </a:t>
            </a:r>
            <a:r>
              <a:rPr lang="fr-FR" sz="1800" dirty="0"/>
              <a:t>clé-p8.pem</a:t>
            </a:r>
            <a:endParaRPr lang="fr-FR" sz="1800" b="1" u="sng" dirty="0">
              <a:effectLst>
                <a:outerShdw blurRad="38100" dist="38100" dir="2700000" algn="tl">
                  <a:srgbClr val="000000">
                    <a:alpha val="43137"/>
                  </a:srgbClr>
                </a:outerShdw>
              </a:effectLst>
            </a:endParaRPr>
          </a:p>
        </p:txBody>
      </p:sp>
      <p:pic>
        <p:nvPicPr>
          <p:cNvPr id="11" name="Image 10">
            <a:extLst>
              <a:ext uri="{FF2B5EF4-FFF2-40B4-BE49-F238E27FC236}">
                <a16:creationId xmlns:a16="http://schemas.microsoft.com/office/drawing/2014/main" id="{A474AABB-7387-3DFA-743F-A25F1070F7D8}"/>
              </a:ext>
            </a:extLst>
          </p:cNvPr>
          <p:cNvPicPr>
            <a:picLocks noChangeAspect="1"/>
          </p:cNvPicPr>
          <p:nvPr/>
        </p:nvPicPr>
        <p:blipFill rotWithShape="1">
          <a:blip r:embed="rId4"/>
          <a:srcRect l="13043" t="50000" r="74457" b="35839"/>
          <a:stretch/>
        </p:blipFill>
        <p:spPr>
          <a:xfrm>
            <a:off x="218661" y="4597169"/>
            <a:ext cx="1524001" cy="970722"/>
          </a:xfrm>
          <a:prstGeom prst="rect">
            <a:avLst/>
          </a:prstGeom>
        </p:spPr>
      </p:pic>
      <p:pic>
        <p:nvPicPr>
          <p:cNvPr id="17" name="Image 16">
            <a:extLst>
              <a:ext uri="{FF2B5EF4-FFF2-40B4-BE49-F238E27FC236}">
                <a16:creationId xmlns:a16="http://schemas.microsoft.com/office/drawing/2014/main" id="{147D3C35-9B3E-F1E6-5A70-B66ABDE9DD1D}"/>
              </a:ext>
            </a:extLst>
          </p:cNvPr>
          <p:cNvPicPr>
            <a:picLocks noChangeAspect="1"/>
          </p:cNvPicPr>
          <p:nvPr/>
        </p:nvPicPr>
        <p:blipFill rotWithShape="1">
          <a:blip r:embed="rId5"/>
          <a:srcRect l="47500" t="46447" r="13370" b="27719"/>
          <a:stretch/>
        </p:blipFill>
        <p:spPr>
          <a:xfrm>
            <a:off x="6904383" y="3352400"/>
            <a:ext cx="4770783" cy="1770822"/>
          </a:xfrm>
          <a:prstGeom prst="rect">
            <a:avLst/>
          </a:prstGeom>
        </p:spPr>
      </p:pic>
    </p:spTree>
    <p:extLst>
      <p:ext uri="{BB962C8B-B14F-4D97-AF65-F5344CB8AC3E}">
        <p14:creationId xmlns:p14="http://schemas.microsoft.com/office/powerpoint/2010/main" val="1695699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11FEF6-BC46-BC2F-4C04-4B151436E684}"/>
              </a:ext>
            </a:extLst>
          </p:cNvPr>
          <p:cNvSpPr>
            <a:spLocks noGrp="1"/>
          </p:cNvSpPr>
          <p:nvPr>
            <p:ph type="title"/>
          </p:nvPr>
        </p:nvSpPr>
        <p:spPr>
          <a:xfrm>
            <a:off x="2611956" y="1683026"/>
            <a:ext cx="7791000" cy="2716696"/>
          </a:xfrm>
          <a:solidFill>
            <a:schemeClr val="tx2">
              <a:lumMod val="90000"/>
            </a:schemeClr>
          </a:solidFill>
        </p:spPr>
        <p:txBody>
          <a:bodyPr/>
          <a:lstStyle/>
          <a:p>
            <a:pPr algn="ctr"/>
            <a:r>
              <a:rPr lang="fr-FR" sz="4400" dirty="0"/>
              <a:t>Les étapes de la chaîne de traitement</a:t>
            </a:r>
            <a:br>
              <a:rPr lang="fr-FR" sz="4400" dirty="0"/>
            </a:br>
            <a:endParaRPr lang="fr-FR" sz="4400" dirty="0"/>
          </a:p>
        </p:txBody>
      </p:sp>
    </p:spTree>
    <p:extLst>
      <p:ext uri="{BB962C8B-B14F-4D97-AF65-F5344CB8AC3E}">
        <p14:creationId xmlns:p14="http://schemas.microsoft.com/office/powerpoint/2010/main" val="689577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7FA80F76-E0BB-98C6-D814-0FA63F458623}"/>
              </a:ext>
            </a:extLst>
          </p:cNvPr>
          <p:cNvSpPr txBox="1"/>
          <p:nvPr/>
        </p:nvSpPr>
        <p:spPr>
          <a:xfrm>
            <a:off x="1199323" y="836184"/>
            <a:ext cx="1709530" cy="584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fr-FR" sz="1600" dirty="0"/>
              <a:t>Création d’une Spark Session</a:t>
            </a:r>
          </a:p>
        </p:txBody>
      </p:sp>
      <p:sp>
        <p:nvSpPr>
          <p:cNvPr id="6" name="ZoneTexte 5">
            <a:extLst>
              <a:ext uri="{FF2B5EF4-FFF2-40B4-BE49-F238E27FC236}">
                <a16:creationId xmlns:a16="http://schemas.microsoft.com/office/drawing/2014/main" id="{253E5233-9A34-AD08-F3D7-35D49281D40D}"/>
              </a:ext>
            </a:extLst>
          </p:cNvPr>
          <p:cNvSpPr txBox="1"/>
          <p:nvPr/>
        </p:nvSpPr>
        <p:spPr>
          <a:xfrm>
            <a:off x="4280452" y="578176"/>
            <a:ext cx="1815548" cy="9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fr-FR" dirty="0"/>
              <a:t>Chargement à partir de s3 et lecture des données dans une </a:t>
            </a:r>
            <a:r>
              <a:rPr lang="fr-FR" dirty="0" err="1"/>
              <a:t>spark</a:t>
            </a:r>
            <a:r>
              <a:rPr lang="fr-FR" dirty="0"/>
              <a:t> </a:t>
            </a:r>
            <a:r>
              <a:rPr lang="fr-FR" dirty="0" err="1"/>
              <a:t>dataframe</a:t>
            </a:r>
            <a:r>
              <a:rPr lang="fr-FR" dirty="0"/>
              <a:t>.</a:t>
            </a:r>
          </a:p>
        </p:txBody>
      </p:sp>
      <p:sp>
        <p:nvSpPr>
          <p:cNvPr id="7" name="ZoneTexte 6">
            <a:extLst>
              <a:ext uri="{FF2B5EF4-FFF2-40B4-BE49-F238E27FC236}">
                <a16:creationId xmlns:a16="http://schemas.microsoft.com/office/drawing/2014/main" id="{364F38FA-6F11-C4DF-D121-DA3FFAF67A7F}"/>
              </a:ext>
            </a:extLst>
          </p:cNvPr>
          <p:cNvSpPr txBox="1"/>
          <p:nvPr/>
        </p:nvSpPr>
        <p:spPr>
          <a:xfrm>
            <a:off x="5188226" y="2667336"/>
            <a:ext cx="2027583" cy="30777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dirty="0" err="1"/>
              <a:t>Préprocessing</a:t>
            </a:r>
            <a:r>
              <a:rPr lang="fr-FR" dirty="0"/>
              <a:t> </a:t>
            </a:r>
          </a:p>
        </p:txBody>
      </p:sp>
      <p:sp>
        <p:nvSpPr>
          <p:cNvPr id="8" name="ZoneTexte 7">
            <a:extLst>
              <a:ext uri="{FF2B5EF4-FFF2-40B4-BE49-F238E27FC236}">
                <a16:creationId xmlns:a16="http://schemas.microsoft.com/office/drawing/2014/main" id="{A0673D10-63DD-8D79-56CA-8EC54A08D179}"/>
              </a:ext>
            </a:extLst>
          </p:cNvPr>
          <p:cNvSpPr txBox="1"/>
          <p:nvPr/>
        </p:nvSpPr>
        <p:spPr>
          <a:xfrm>
            <a:off x="7407964" y="974682"/>
            <a:ext cx="1815548" cy="3077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fr-FR" dirty="0"/>
              <a:t>Modèle MobilNetV2</a:t>
            </a:r>
          </a:p>
        </p:txBody>
      </p:sp>
      <p:sp>
        <p:nvSpPr>
          <p:cNvPr id="9" name="ZoneTexte 8">
            <a:extLst>
              <a:ext uri="{FF2B5EF4-FFF2-40B4-BE49-F238E27FC236}">
                <a16:creationId xmlns:a16="http://schemas.microsoft.com/office/drawing/2014/main" id="{849AFDB1-B361-E540-2016-CBAC84863689}"/>
              </a:ext>
            </a:extLst>
          </p:cNvPr>
          <p:cNvSpPr txBox="1"/>
          <p:nvPr/>
        </p:nvSpPr>
        <p:spPr>
          <a:xfrm>
            <a:off x="8441634" y="2095353"/>
            <a:ext cx="2570921" cy="30777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fr-FR" dirty="0"/>
              <a:t>Création des features </a:t>
            </a:r>
          </a:p>
        </p:txBody>
      </p:sp>
      <p:sp>
        <p:nvSpPr>
          <p:cNvPr id="10" name="ZoneTexte 9">
            <a:extLst>
              <a:ext uri="{FF2B5EF4-FFF2-40B4-BE49-F238E27FC236}">
                <a16:creationId xmlns:a16="http://schemas.microsoft.com/office/drawing/2014/main" id="{BD0A146E-576E-75F7-DB85-C45B82B0035D}"/>
              </a:ext>
            </a:extLst>
          </p:cNvPr>
          <p:cNvSpPr txBox="1"/>
          <p:nvPr/>
        </p:nvSpPr>
        <p:spPr>
          <a:xfrm>
            <a:off x="8647042" y="3409217"/>
            <a:ext cx="2160104" cy="30777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fr-FR" dirty="0"/>
              <a:t>Vectorisation</a:t>
            </a:r>
          </a:p>
        </p:txBody>
      </p:sp>
      <p:sp>
        <p:nvSpPr>
          <p:cNvPr id="11" name="ZoneTexte 10">
            <a:extLst>
              <a:ext uri="{FF2B5EF4-FFF2-40B4-BE49-F238E27FC236}">
                <a16:creationId xmlns:a16="http://schemas.microsoft.com/office/drawing/2014/main" id="{8A82213B-98DC-86E9-6215-731A96BA77C1}"/>
              </a:ext>
            </a:extLst>
          </p:cNvPr>
          <p:cNvSpPr txBox="1"/>
          <p:nvPr/>
        </p:nvSpPr>
        <p:spPr>
          <a:xfrm>
            <a:off x="7619999" y="4608323"/>
            <a:ext cx="1643270" cy="52322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fr-FR" dirty="0"/>
              <a:t>Standardisation des features</a:t>
            </a:r>
          </a:p>
        </p:txBody>
      </p:sp>
      <p:sp>
        <p:nvSpPr>
          <p:cNvPr id="12" name="ZoneTexte 11">
            <a:extLst>
              <a:ext uri="{FF2B5EF4-FFF2-40B4-BE49-F238E27FC236}">
                <a16:creationId xmlns:a16="http://schemas.microsoft.com/office/drawing/2014/main" id="{71E234AD-801F-8F2D-5FE2-68D5F859991E}"/>
              </a:ext>
            </a:extLst>
          </p:cNvPr>
          <p:cNvSpPr txBox="1"/>
          <p:nvPr/>
        </p:nvSpPr>
        <p:spPr>
          <a:xfrm>
            <a:off x="4366591" y="4560044"/>
            <a:ext cx="1643270"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fr-FR" dirty="0"/>
              <a:t>Réduction de dimension : ACP</a:t>
            </a:r>
          </a:p>
        </p:txBody>
      </p:sp>
      <p:sp>
        <p:nvSpPr>
          <p:cNvPr id="13" name="ZoneTexte 12">
            <a:extLst>
              <a:ext uri="{FF2B5EF4-FFF2-40B4-BE49-F238E27FC236}">
                <a16:creationId xmlns:a16="http://schemas.microsoft.com/office/drawing/2014/main" id="{7437097D-5E20-5C2E-CD6E-C5A428C022B0}"/>
              </a:ext>
            </a:extLst>
          </p:cNvPr>
          <p:cNvSpPr txBox="1"/>
          <p:nvPr/>
        </p:nvSpPr>
        <p:spPr>
          <a:xfrm>
            <a:off x="907775" y="4414245"/>
            <a:ext cx="2292626" cy="738664"/>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dirty="0"/>
              <a:t>Sauvegarde des données dans S3 sous forme parquet</a:t>
            </a:r>
          </a:p>
        </p:txBody>
      </p:sp>
      <p:cxnSp>
        <p:nvCxnSpPr>
          <p:cNvPr id="15" name="Connecteur droit avec flèche 14">
            <a:extLst>
              <a:ext uri="{FF2B5EF4-FFF2-40B4-BE49-F238E27FC236}">
                <a16:creationId xmlns:a16="http://schemas.microsoft.com/office/drawing/2014/main" id="{C054ACBC-350E-C267-F057-D01305A00D73}"/>
              </a:ext>
            </a:extLst>
          </p:cNvPr>
          <p:cNvCxnSpPr/>
          <p:nvPr/>
        </p:nvCxnSpPr>
        <p:spPr>
          <a:xfrm>
            <a:off x="3200401" y="1086678"/>
            <a:ext cx="89452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Connecteur droit avec flèche 16">
            <a:extLst>
              <a:ext uri="{FF2B5EF4-FFF2-40B4-BE49-F238E27FC236}">
                <a16:creationId xmlns:a16="http://schemas.microsoft.com/office/drawing/2014/main" id="{8E1F9FD3-DF1E-7D47-D334-DE402C47C598}"/>
              </a:ext>
            </a:extLst>
          </p:cNvPr>
          <p:cNvCxnSpPr>
            <a:cxnSpLocks/>
          </p:cNvCxnSpPr>
          <p:nvPr/>
        </p:nvCxnSpPr>
        <p:spPr>
          <a:xfrm>
            <a:off x="6188765" y="1128570"/>
            <a:ext cx="92765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Connecteur droit avec flèche 21">
            <a:extLst>
              <a:ext uri="{FF2B5EF4-FFF2-40B4-BE49-F238E27FC236}">
                <a16:creationId xmlns:a16="http://schemas.microsoft.com/office/drawing/2014/main" id="{0807E949-6A54-7A0B-54D8-F3FF2CE90799}"/>
              </a:ext>
            </a:extLst>
          </p:cNvPr>
          <p:cNvCxnSpPr/>
          <p:nvPr/>
        </p:nvCxnSpPr>
        <p:spPr>
          <a:xfrm>
            <a:off x="8852452" y="1420959"/>
            <a:ext cx="371060" cy="51385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4" name="Connecteur droit avec flèche 23">
            <a:extLst>
              <a:ext uri="{FF2B5EF4-FFF2-40B4-BE49-F238E27FC236}">
                <a16:creationId xmlns:a16="http://schemas.microsoft.com/office/drawing/2014/main" id="{A093F11C-73F6-D62A-1CEE-D6F18A239A86}"/>
              </a:ext>
            </a:extLst>
          </p:cNvPr>
          <p:cNvCxnSpPr/>
          <p:nvPr/>
        </p:nvCxnSpPr>
        <p:spPr>
          <a:xfrm>
            <a:off x="9263269" y="2517888"/>
            <a:ext cx="0" cy="77657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6" name="Connecteur droit avec flèche 25">
            <a:extLst>
              <a:ext uri="{FF2B5EF4-FFF2-40B4-BE49-F238E27FC236}">
                <a16:creationId xmlns:a16="http://schemas.microsoft.com/office/drawing/2014/main" id="{B6DCF8F4-921D-C1AA-A0F0-00135AD0FC0E}"/>
              </a:ext>
            </a:extLst>
          </p:cNvPr>
          <p:cNvCxnSpPr/>
          <p:nvPr/>
        </p:nvCxnSpPr>
        <p:spPr>
          <a:xfrm flipH="1">
            <a:off x="8852452" y="3889513"/>
            <a:ext cx="371060" cy="61108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8" name="Connecteur droit avec flèche 27">
            <a:extLst>
              <a:ext uri="{FF2B5EF4-FFF2-40B4-BE49-F238E27FC236}">
                <a16:creationId xmlns:a16="http://schemas.microsoft.com/office/drawing/2014/main" id="{BF2310B3-9EB9-41C6-251F-2C4B63D800AC}"/>
              </a:ext>
            </a:extLst>
          </p:cNvPr>
          <p:cNvCxnSpPr>
            <a:cxnSpLocks/>
          </p:cNvCxnSpPr>
          <p:nvPr/>
        </p:nvCxnSpPr>
        <p:spPr>
          <a:xfrm flipH="1">
            <a:off x="6394172" y="4869933"/>
            <a:ext cx="111981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1" name="Connecteur droit avec flèche 30">
            <a:extLst>
              <a:ext uri="{FF2B5EF4-FFF2-40B4-BE49-F238E27FC236}">
                <a16:creationId xmlns:a16="http://schemas.microsoft.com/office/drawing/2014/main" id="{966CE164-2442-F776-76D6-94E18A0F881E}"/>
              </a:ext>
            </a:extLst>
          </p:cNvPr>
          <p:cNvCxnSpPr/>
          <p:nvPr/>
        </p:nvCxnSpPr>
        <p:spPr>
          <a:xfrm flipH="1">
            <a:off x="3419061" y="4821654"/>
            <a:ext cx="861391"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2" name="Accolade ouvrante 31">
            <a:extLst>
              <a:ext uri="{FF2B5EF4-FFF2-40B4-BE49-F238E27FC236}">
                <a16:creationId xmlns:a16="http://schemas.microsoft.com/office/drawing/2014/main" id="{031CB8DD-A7E5-F0FB-16BF-45FE2981F136}"/>
              </a:ext>
            </a:extLst>
          </p:cNvPr>
          <p:cNvSpPr/>
          <p:nvPr/>
        </p:nvSpPr>
        <p:spPr>
          <a:xfrm rot="10800000" flipH="1">
            <a:off x="7395378" y="1388990"/>
            <a:ext cx="371060" cy="2968318"/>
          </a:xfrm>
          <a:prstGeom prst="leftBrace">
            <a:avLst>
              <a:gd name="adj1" fmla="val 8333"/>
              <a:gd name="adj2" fmla="val 5089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2510069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E28552-2A1A-66FC-2642-3BE50992CC8B}"/>
              </a:ext>
            </a:extLst>
          </p:cNvPr>
          <p:cNvSpPr>
            <a:spLocks noGrp="1"/>
          </p:cNvSpPr>
          <p:nvPr>
            <p:ph type="title"/>
          </p:nvPr>
        </p:nvSpPr>
        <p:spPr>
          <a:xfrm>
            <a:off x="783157" y="-57467"/>
            <a:ext cx="10095600" cy="936800"/>
          </a:xfrm>
        </p:spPr>
        <p:txBody>
          <a:bodyPr/>
          <a:lstStyle/>
          <a:p>
            <a:r>
              <a:rPr lang="fr-FR" sz="2800" dirty="0"/>
              <a:t>Création d’une session </a:t>
            </a:r>
            <a:r>
              <a:rPr lang="fr-FR" sz="2800" dirty="0" err="1"/>
              <a:t>spark</a:t>
            </a:r>
            <a:r>
              <a:rPr lang="fr-FR" sz="2800" dirty="0"/>
              <a:t> et chargement des données</a:t>
            </a:r>
          </a:p>
        </p:txBody>
      </p:sp>
      <p:sp>
        <p:nvSpPr>
          <p:cNvPr id="3" name="Espace réservé du texte 2">
            <a:extLst>
              <a:ext uri="{FF2B5EF4-FFF2-40B4-BE49-F238E27FC236}">
                <a16:creationId xmlns:a16="http://schemas.microsoft.com/office/drawing/2014/main" id="{5DAC21AD-2D12-506E-2523-2F02982450EA}"/>
              </a:ext>
            </a:extLst>
          </p:cNvPr>
          <p:cNvSpPr>
            <a:spLocks noGrp="1"/>
          </p:cNvSpPr>
          <p:nvPr>
            <p:ph type="body" idx="1"/>
          </p:nvPr>
        </p:nvSpPr>
        <p:spPr>
          <a:xfrm>
            <a:off x="173556" y="1682267"/>
            <a:ext cx="12018443" cy="4764800"/>
          </a:xfrm>
        </p:spPr>
        <p:txBody>
          <a:bodyPr/>
          <a:lstStyle/>
          <a:p>
            <a:r>
              <a:rPr lang="fr-FR" sz="2400" u="sng" dirty="0"/>
              <a:t>Choix du kernel : </a:t>
            </a:r>
            <a:r>
              <a:rPr lang="fr-FR" sz="2400" b="1" dirty="0"/>
              <a:t>kernel </a:t>
            </a:r>
            <a:r>
              <a:rPr lang="fr-FR" sz="2400" b="1" dirty="0" err="1"/>
              <a:t>pyspark</a:t>
            </a:r>
            <a:endParaRPr lang="fr-FR" sz="2400" b="1" dirty="0"/>
          </a:p>
          <a:p>
            <a:r>
              <a:rPr lang="fr-FR" sz="2400" dirty="0"/>
              <a:t>Lancement de la session </a:t>
            </a:r>
            <a:r>
              <a:rPr lang="fr-FR" sz="2400" dirty="0" err="1"/>
              <a:t>spark</a:t>
            </a:r>
            <a:r>
              <a:rPr lang="fr-FR" sz="2400" dirty="0"/>
              <a:t> en exécutant une cellule.</a:t>
            </a:r>
          </a:p>
          <a:p>
            <a:r>
              <a:rPr lang="fr-FR" sz="2400" dirty="0"/>
              <a:t>Création du chemin permettant d’accéder au </a:t>
            </a:r>
            <a:r>
              <a:rPr lang="fr-FR" sz="2400" dirty="0" err="1"/>
              <a:t>bucket</a:t>
            </a:r>
            <a:r>
              <a:rPr lang="fr-FR" sz="2400" dirty="0"/>
              <a:t> s3 : </a:t>
            </a:r>
            <a:r>
              <a:rPr lang="fr-FR" sz="2400" i="1" dirty="0"/>
              <a:t>"s3a://projet8-fruits-s3/</a:t>
            </a:r>
          </a:p>
          <a:p>
            <a:r>
              <a:rPr lang="fr-FR" sz="2400" dirty="0"/>
              <a:t>Lecture des images à l’aide de « </a:t>
            </a:r>
            <a:r>
              <a:rPr lang="fr-FR" sz="2400" dirty="0" err="1"/>
              <a:t>spark.read</a:t>
            </a:r>
            <a:r>
              <a:rPr lang="fr-FR" sz="2400" dirty="0"/>
              <a:t> »</a:t>
            </a:r>
          </a:p>
        </p:txBody>
      </p:sp>
      <p:pic>
        <p:nvPicPr>
          <p:cNvPr id="5" name="Image 4">
            <a:extLst>
              <a:ext uri="{FF2B5EF4-FFF2-40B4-BE49-F238E27FC236}">
                <a16:creationId xmlns:a16="http://schemas.microsoft.com/office/drawing/2014/main" id="{65309BFA-65C6-D7E9-C7F3-2AADE07B7C35}"/>
              </a:ext>
            </a:extLst>
          </p:cNvPr>
          <p:cNvPicPr>
            <a:picLocks noChangeAspect="1"/>
          </p:cNvPicPr>
          <p:nvPr/>
        </p:nvPicPr>
        <p:blipFill rotWithShape="1">
          <a:blip r:embed="rId2"/>
          <a:srcRect l="15870" t="42315" r="40435" b="38352"/>
          <a:stretch/>
        </p:blipFill>
        <p:spPr>
          <a:xfrm>
            <a:off x="6096000" y="1019658"/>
            <a:ext cx="5327375" cy="1325217"/>
          </a:xfrm>
          <a:prstGeom prst="rect">
            <a:avLst/>
          </a:prstGeom>
        </p:spPr>
      </p:pic>
      <p:pic>
        <p:nvPicPr>
          <p:cNvPr id="6" name="Image 5">
            <a:extLst>
              <a:ext uri="{FF2B5EF4-FFF2-40B4-BE49-F238E27FC236}">
                <a16:creationId xmlns:a16="http://schemas.microsoft.com/office/drawing/2014/main" id="{934DEF91-FD27-2C7F-92EF-64C3B213E562}"/>
              </a:ext>
            </a:extLst>
          </p:cNvPr>
          <p:cNvPicPr>
            <a:picLocks noChangeAspect="1"/>
          </p:cNvPicPr>
          <p:nvPr/>
        </p:nvPicPr>
        <p:blipFill rotWithShape="1">
          <a:blip r:embed="rId3"/>
          <a:srcRect l="16631" t="52562" r="51196" b="16892"/>
          <a:stretch/>
        </p:blipFill>
        <p:spPr>
          <a:xfrm>
            <a:off x="2716696" y="4064667"/>
            <a:ext cx="3922644" cy="2093844"/>
          </a:xfrm>
          <a:prstGeom prst="rect">
            <a:avLst/>
          </a:prstGeom>
        </p:spPr>
      </p:pic>
    </p:spTree>
    <p:extLst>
      <p:ext uri="{BB962C8B-B14F-4D97-AF65-F5344CB8AC3E}">
        <p14:creationId xmlns:p14="http://schemas.microsoft.com/office/powerpoint/2010/main" val="2063112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0E0202-A8EB-DECF-E9AD-A4F75A2ABE7C}"/>
              </a:ext>
            </a:extLst>
          </p:cNvPr>
          <p:cNvSpPr>
            <a:spLocks noGrp="1"/>
          </p:cNvSpPr>
          <p:nvPr>
            <p:ph type="title"/>
          </p:nvPr>
        </p:nvSpPr>
        <p:spPr>
          <a:xfrm>
            <a:off x="769904" y="-57467"/>
            <a:ext cx="10095600" cy="936800"/>
          </a:xfrm>
        </p:spPr>
        <p:txBody>
          <a:bodyPr/>
          <a:lstStyle/>
          <a:p>
            <a:r>
              <a:rPr lang="fr-FR" sz="2800" dirty="0" err="1"/>
              <a:t>Préprocessing</a:t>
            </a:r>
            <a:r>
              <a:rPr lang="fr-FR" sz="2800" dirty="0"/>
              <a:t> et création des features</a:t>
            </a:r>
          </a:p>
        </p:txBody>
      </p:sp>
      <p:sp>
        <p:nvSpPr>
          <p:cNvPr id="3" name="Espace réservé du texte 2">
            <a:extLst>
              <a:ext uri="{FF2B5EF4-FFF2-40B4-BE49-F238E27FC236}">
                <a16:creationId xmlns:a16="http://schemas.microsoft.com/office/drawing/2014/main" id="{C632718F-3650-1779-62C2-BF340CC4310F}"/>
              </a:ext>
            </a:extLst>
          </p:cNvPr>
          <p:cNvSpPr>
            <a:spLocks noGrp="1"/>
          </p:cNvSpPr>
          <p:nvPr>
            <p:ph type="body" idx="1"/>
          </p:nvPr>
        </p:nvSpPr>
        <p:spPr>
          <a:xfrm>
            <a:off x="398843" y="1364215"/>
            <a:ext cx="10095600" cy="4764800"/>
          </a:xfrm>
        </p:spPr>
        <p:txBody>
          <a:bodyPr/>
          <a:lstStyle/>
          <a:p>
            <a:r>
              <a:rPr lang="fr-FR" sz="2400" dirty="0"/>
              <a:t>Utilisation d’un algorithme de </a:t>
            </a:r>
            <a:r>
              <a:rPr lang="fr-FR" sz="2400" dirty="0" err="1"/>
              <a:t>transfer</a:t>
            </a:r>
            <a:r>
              <a:rPr lang="fr-FR" sz="2400" dirty="0"/>
              <a:t> </a:t>
            </a:r>
            <a:r>
              <a:rPr lang="fr-FR" sz="2400" dirty="0" err="1"/>
              <a:t>learning</a:t>
            </a:r>
            <a:r>
              <a:rPr lang="fr-FR" sz="2400" dirty="0"/>
              <a:t> </a:t>
            </a:r>
            <a:r>
              <a:rPr lang="fr-FR" sz="2400" b="1" dirty="0"/>
              <a:t>MobileNetV2 </a:t>
            </a:r>
            <a:r>
              <a:rPr lang="fr-FR" sz="2400" dirty="0"/>
              <a:t>sans sa couche supérieure.</a:t>
            </a:r>
          </a:p>
          <a:p>
            <a:r>
              <a:rPr lang="fr-FR" sz="2400" dirty="0"/>
              <a:t>On modifie la taille des images : </a:t>
            </a:r>
            <a:r>
              <a:rPr lang="fr-FR" sz="2400" b="1" dirty="0"/>
              <a:t>224 x 224 </a:t>
            </a:r>
            <a:r>
              <a:rPr lang="fr-FR" sz="2400" dirty="0"/>
              <a:t>nécessaires pour la modélisation.</a:t>
            </a:r>
          </a:p>
          <a:p>
            <a:r>
              <a:rPr lang="fr-FR" sz="2400" dirty="0"/>
              <a:t>On convertit les images en </a:t>
            </a:r>
            <a:r>
              <a:rPr lang="fr-FR" sz="2400" dirty="0" err="1"/>
              <a:t>array</a:t>
            </a:r>
            <a:r>
              <a:rPr lang="fr-FR" sz="2400" dirty="0"/>
              <a:t> pour la modélisation.</a:t>
            </a:r>
          </a:p>
          <a:p>
            <a:endParaRPr lang="fr-FR" sz="2400" dirty="0"/>
          </a:p>
        </p:txBody>
      </p:sp>
      <p:pic>
        <p:nvPicPr>
          <p:cNvPr id="6" name="Image 5">
            <a:extLst>
              <a:ext uri="{FF2B5EF4-FFF2-40B4-BE49-F238E27FC236}">
                <a16:creationId xmlns:a16="http://schemas.microsoft.com/office/drawing/2014/main" id="{23B750B4-E485-CDCB-6DD9-EF51A80C08E5}"/>
              </a:ext>
            </a:extLst>
          </p:cNvPr>
          <p:cNvPicPr>
            <a:picLocks noChangeAspect="1"/>
          </p:cNvPicPr>
          <p:nvPr/>
        </p:nvPicPr>
        <p:blipFill rotWithShape="1">
          <a:blip r:embed="rId2"/>
          <a:srcRect l="15651" t="40962" r="48044" b="27332"/>
          <a:stretch/>
        </p:blipFill>
        <p:spPr>
          <a:xfrm>
            <a:off x="2531164" y="3955659"/>
            <a:ext cx="4426227" cy="2173356"/>
          </a:xfrm>
          <a:prstGeom prst="rect">
            <a:avLst/>
          </a:prstGeom>
        </p:spPr>
      </p:pic>
    </p:spTree>
    <p:extLst>
      <p:ext uri="{BB962C8B-B14F-4D97-AF65-F5344CB8AC3E}">
        <p14:creationId xmlns:p14="http://schemas.microsoft.com/office/powerpoint/2010/main" val="2788660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B54E99-D279-868B-CACD-0B43E6EE8199}"/>
              </a:ext>
            </a:extLst>
          </p:cNvPr>
          <p:cNvSpPr>
            <a:spLocks noGrp="1"/>
          </p:cNvSpPr>
          <p:nvPr>
            <p:ph type="title"/>
          </p:nvPr>
        </p:nvSpPr>
        <p:spPr/>
        <p:txBody>
          <a:bodyPr/>
          <a:lstStyle/>
          <a:p>
            <a:r>
              <a:rPr lang="fr-FR" sz="2800" dirty="0"/>
              <a:t>Réduction de dimensions et chargement des résultats sur s3</a:t>
            </a:r>
          </a:p>
        </p:txBody>
      </p:sp>
      <p:sp>
        <p:nvSpPr>
          <p:cNvPr id="3" name="Espace réservé du texte 2">
            <a:extLst>
              <a:ext uri="{FF2B5EF4-FFF2-40B4-BE49-F238E27FC236}">
                <a16:creationId xmlns:a16="http://schemas.microsoft.com/office/drawing/2014/main" id="{8B6B6E17-9C18-07AA-D7F8-41913E94FC9B}"/>
              </a:ext>
            </a:extLst>
          </p:cNvPr>
          <p:cNvSpPr>
            <a:spLocks noGrp="1"/>
          </p:cNvSpPr>
          <p:nvPr>
            <p:ph type="body" idx="1"/>
          </p:nvPr>
        </p:nvSpPr>
        <p:spPr/>
        <p:txBody>
          <a:bodyPr/>
          <a:lstStyle/>
          <a:p>
            <a:r>
              <a:rPr lang="fr-FR" sz="2400" b="1" dirty="0"/>
              <a:t>Vectorisation des features : </a:t>
            </a:r>
            <a:r>
              <a:rPr lang="fr-FR" sz="2400" dirty="0"/>
              <a:t>conversion au format vecteur dense.</a:t>
            </a:r>
          </a:p>
          <a:p>
            <a:r>
              <a:rPr lang="fr-FR" sz="2400" b="1" dirty="0"/>
              <a:t>Standardisation</a:t>
            </a:r>
            <a:r>
              <a:rPr lang="fr-FR" sz="2400" dirty="0"/>
              <a:t> des features avec </a:t>
            </a:r>
            <a:r>
              <a:rPr lang="fr-FR" sz="2400" dirty="0" err="1"/>
              <a:t>standardscaler</a:t>
            </a:r>
            <a:endParaRPr lang="fr-FR" sz="2400" dirty="0"/>
          </a:p>
          <a:p>
            <a:r>
              <a:rPr lang="fr-FR" sz="2400" b="1" dirty="0"/>
              <a:t>Transformation </a:t>
            </a:r>
            <a:r>
              <a:rPr lang="fr-FR" sz="2400" b="1" dirty="0" err="1"/>
              <a:t>pca</a:t>
            </a:r>
            <a:r>
              <a:rPr lang="fr-FR" sz="2400" b="1" dirty="0"/>
              <a:t> </a:t>
            </a:r>
            <a:r>
              <a:rPr lang="fr-FR" sz="2400" dirty="0"/>
              <a:t>sur les k premières composantes</a:t>
            </a:r>
          </a:p>
          <a:p>
            <a:endParaRPr lang="fr-FR" sz="2400" dirty="0"/>
          </a:p>
          <a:p>
            <a:endParaRPr lang="fr-FR" sz="2400" dirty="0"/>
          </a:p>
        </p:txBody>
      </p:sp>
      <p:pic>
        <p:nvPicPr>
          <p:cNvPr id="6" name="Image 5">
            <a:extLst>
              <a:ext uri="{FF2B5EF4-FFF2-40B4-BE49-F238E27FC236}">
                <a16:creationId xmlns:a16="http://schemas.microsoft.com/office/drawing/2014/main" id="{71BF85AF-7BB0-854A-012B-1DF7C1E44EB1}"/>
              </a:ext>
            </a:extLst>
          </p:cNvPr>
          <p:cNvPicPr>
            <a:picLocks noChangeAspect="1"/>
          </p:cNvPicPr>
          <p:nvPr/>
        </p:nvPicPr>
        <p:blipFill rotWithShape="1">
          <a:blip r:embed="rId2"/>
          <a:srcRect l="15543" t="61262" r="11630" b="7418"/>
          <a:stretch/>
        </p:blipFill>
        <p:spPr>
          <a:xfrm>
            <a:off x="1656521" y="3591340"/>
            <a:ext cx="8878957" cy="2146851"/>
          </a:xfrm>
          <a:prstGeom prst="rect">
            <a:avLst/>
          </a:prstGeom>
        </p:spPr>
      </p:pic>
    </p:spTree>
    <p:extLst>
      <p:ext uri="{BB962C8B-B14F-4D97-AF65-F5344CB8AC3E}">
        <p14:creationId xmlns:p14="http://schemas.microsoft.com/office/powerpoint/2010/main" val="2512919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6C163D-C399-9FFE-7C9B-836CCCDB09EF}"/>
              </a:ext>
            </a:extLst>
          </p:cNvPr>
          <p:cNvSpPr>
            <a:spLocks noGrp="1"/>
          </p:cNvSpPr>
          <p:nvPr>
            <p:ph type="title"/>
          </p:nvPr>
        </p:nvSpPr>
        <p:spPr>
          <a:xfrm>
            <a:off x="849417" y="145784"/>
            <a:ext cx="10095600" cy="936800"/>
          </a:xfrm>
        </p:spPr>
        <p:txBody>
          <a:bodyPr/>
          <a:lstStyle/>
          <a:p>
            <a:r>
              <a:rPr lang="fr-FR" sz="2800" dirty="0"/>
              <a:t>Conclusions</a:t>
            </a:r>
          </a:p>
        </p:txBody>
      </p:sp>
      <p:sp>
        <p:nvSpPr>
          <p:cNvPr id="3" name="Espace réservé du texte 2">
            <a:extLst>
              <a:ext uri="{FF2B5EF4-FFF2-40B4-BE49-F238E27FC236}">
                <a16:creationId xmlns:a16="http://schemas.microsoft.com/office/drawing/2014/main" id="{CDE2DC46-61C1-D565-580E-73329A970E0D}"/>
              </a:ext>
            </a:extLst>
          </p:cNvPr>
          <p:cNvSpPr>
            <a:spLocks noGrp="1"/>
          </p:cNvSpPr>
          <p:nvPr>
            <p:ph type="body" idx="1"/>
          </p:nvPr>
        </p:nvSpPr>
        <p:spPr>
          <a:xfrm>
            <a:off x="849417" y="1258198"/>
            <a:ext cx="10095600" cy="4764800"/>
          </a:xfrm>
        </p:spPr>
        <p:txBody>
          <a:bodyPr/>
          <a:lstStyle/>
          <a:p>
            <a:r>
              <a:rPr lang="fr-FR" sz="2400" dirty="0"/>
              <a:t>Le type d’instance t2.medium qui est gratuit manquait de mémoire vive au moment d’entrainer </a:t>
            </a:r>
            <a:r>
              <a:rPr lang="fr-FR" sz="2400" dirty="0" err="1"/>
              <a:t>l’acp</a:t>
            </a:r>
            <a:r>
              <a:rPr lang="fr-FR" sz="2400" dirty="0"/>
              <a:t>.</a:t>
            </a:r>
          </a:p>
          <a:p>
            <a:r>
              <a:rPr lang="fr-FR" sz="2400" dirty="0"/>
              <a:t>Nécessité de passer à la version payante avec des serveurs plus puissants (m5.xlarge).</a:t>
            </a:r>
          </a:p>
          <a:p>
            <a:r>
              <a:rPr lang="fr-FR" sz="2400" dirty="0"/>
              <a:t>Problème de puissance au moment de </a:t>
            </a:r>
            <a:r>
              <a:rPr lang="fr-FR" sz="2400" dirty="0" err="1"/>
              <a:t>l’acp</a:t>
            </a:r>
            <a:r>
              <a:rPr lang="fr-FR" sz="2400" dirty="0"/>
              <a:t>, donc moins de photos pour faciliter les choses.</a:t>
            </a:r>
          </a:p>
          <a:p>
            <a:pPr marL="342900" indent="-342900"/>
            <a:r>
              <a:rPr lang="fr-FR" sz="2400" dirty="0"/>
              <a:t>    Un peu perdu quant au choix de la méthode à adopter avec AWS : </a:t>
            </a:r>
          </a:p>
          <a:p>
            <a:pPr marL="1219169" lvl="2"/>
            <a:r>
              <a:rPr lang="fr-FR" dirty="0"/>
              <a:t>   Lancez une session de notebook </a:t>
            </a:r>
            <a:r>
              <a:rPr lang="fr-FR" dirty="0" err="1"/>
              <a:t>Jupyter</a:t>
            </a:r>
            <a:r>
              <a:rPr lang="fr-FR" dirty="0"/>
              <a:t> sur AWS</a:t>
            </a:r>
          </a:p>
          <a:p>
            <a:pPr marL="1219169" lvl="2"/>
            <a:r>
              <a:rPr lang="fr-FR" dirty="0"/>
              <a:t>   EMR</a:t>
            </a:r>
          </a:p>
          <a:p>
            <a:pPr marL="1219169" lvl="2"/>
            <a:r>
              <a:rPr lang="fr-FR" dirty="0"/>
              <a:t>   Sage Maker</a:t>
            </a:r>
          </a:p>
          <a:p>
            <a:pPr marL="444498" lvl="1" indent="-342900"/>
            <a:r>
              <a:rPr lang="fr-FR" dirty="0"/>
              <a:t>Les erreurs sont très difficilement compréhensibles.</a:t>
            </a:r>
          </a:p>
        </p:txBody>
      </p:sp>
    </p:spTree>
    <p:extLst>
      <p:ext uri="{BB962C8B-B14F-4D97-AF65-F5344CB8AC3E}">
        <p14:creationId xmlns:p14="http://schemas.microsoft.com/office/powerpoint/2010/main" val="4053845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E4FF981F-DA94-13E8-6081-94BF1D59CCDF}"/>
              </a:ext>
            </a:extLst>
          </p:cNvPr>
          <p:cNvSpPr>
            <a:spLocks noGrp="1"/>
          </p:cNvSpPr>
          <p:nvPr>
            <p:ph type="body" idx="1"/>
          </p:nvPr>
        </p:nvSpPr>
        <p:spPr>
          <a:xfrm>
            <a:off x="504861" y="648597"/>
            <a:ext cx="10095600" cy="4764800"/>
          </a:xfrm>
        </p:spPr>
        <p:txBody>
          <a:bodyPr/>
          <a:lstStyle/>
          <a:p>
            <a:pPr marL="101598" indent="0" algn="ctr">
              <a:buNone/>
            </a:pPr>
            <a:endParaRPr lang="fr-FR" dirty="0"/>
          </a:p>
          <a:p>
            <a:pPr marL="101598" indent="0" algn="ctr">
              <a:buNone/>
            </a:pPr>
            <a:endParaRPr lang="fr-FR" dirty="0"/>
          </a:p>
          <a:p>
            <a:pPr marL="101598" indent="0" algn="ctr">
              <a:buNone/>
            </a:pPr>
            <a:endParaRPr lang="fr-FR" dirty="0"/>
          </a:p>
          <a:p>
            <a:pPr marL="101598" indent="0" algn="ctr">
              <a:buNone/>
            </a:pPr>
            <a:r>
              <a:rPr lang="fr-FR" dirty="0"/>
              <a:t>MERCI</a:t>
            </a:r>
          </a:p>
        </p:txBody>
      </p:sp>
    </p:spTree>
    <p:extLst>
      <p:ext uri="{BB962C8B-B14F-4D97-AF65-F5344CB8AC3E}">
        <p14:creationId xmlns:p14="http://schemas.microsoft.com/office/powerpoint/2010/main" val="2055520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F9CB288-7221-1662-3AE2-F43A43A0CBBF}"/>
              </a:ext>
            </a:extLst>
          </p:cNvPr>
          <p:cNvSpPr>
            <a:spLocks noGrp="1"/>
          </p:cNvSpPr>
          <p:nvPr>
            <p:ph type="title"/>
          </p:nvPr>
        </p:nvSpPr>
        <p:spPr>
          <a:xfrm>
            <a:off x="716895" y="3741148"/>
            <a:ext cx="10095600" cy="936800"/>
          </a:xfrm>
        </p:spPr>
        <p:txBody>
          <a:bodyPr/>
          <a:lstStyle/>
          <a:p>
            <a:pPr marL="342900" indent="-342900">
              <a:buClr>
                <a:schemeClr val="tx1"/>
              </a:buClr>
              <a:buFont typeface="Arial" panose="020B0604020202020204" pitchFamily="34" charset="0"/>
              <a:buChar char="•"/>
            </a:pPr>
            <a:r>
              <a:rPr lang="en-US" dirty="0">
                <a:solidFill>
                  <a:schemeClr val="tx1"/>
                </a:solidFill>
              </a:rPr>
              <a:t>La startup </a:t>
            </a:r>
            <a:r>
              <a:rPr lang="en-US" dirty="0" err="1">
                <a:solidFill>
                  <a:schemeClr val="tx1"/>
                </a:solidFill>
              </a:rPr>
              <a:t>nommée</a:t>
            </a:r>
            <a:r>
              <a:rPr lang="en-US" dirty="0">
                <a:solidFill>
                  <a:schemeClr val="tx1"/>
                </a:solidFill>
              </a:rPr>
              <a:t> </a:t>
            </a:r>
            <a:r>
              <a:rPr lang="en-US" b="1" dirty="0">
                <a:solidFill>
                  <a:schemeClr val="tx1"/>
                </a:solidFill>
              </a:rPr>
              <a:t>“Fruits!”</a:t>
            </a:r>
            <a:r>
              <a:rPr lang="en-US" dirty="0">
                <a:solidFill>
                  <a:schemeClr val="tx1"/>
                </a:solidFill>
              </a:rPr>
              <a:t> </a:t>
            </a:r>
            <a:r>
              <a:rPr lang="en-US" dirty="0" err="1">
                <a:solidFill>
                  <a:schemeClr val="tx1"/>
                </a:solidFill>
              </a:rPr>
              <a:t>cherche</a:t>
            </a:r>
            <a:r>
              <a:rPr lang="en-US" dirty="0">
                <a:solidFill>
                  <a:schemeClr val="tx1"/>
                </a:solidFill>
              </a:rPr>
              <a:t> à proposer des solutions </a:t>
            </a:r>
            <a:r>
              <a:rPr lang="en-US" dirty="0" err="1">
                <a:solidFill>
                  <a:schemeClr val="tx1"/>
                </a:solidFill>
              </a:rPr>
              <a:t>innovantes</a:t>
            </a:r>
            <a:r>
              <a:rPr lang="en-US" dirty="0">
                <a:solidFill>
                  <a:schemeClr val="tx1"/>
                </a:solidFill>
              </a:rPr>
              <a:t> pour la </a:t>
            </a:r>
            <a:r>
              <a:rPr lang="en-US" dirty="0" err="1">
                <a:solidFill>
                  <a:schemeClr val="tx1"/>
                </a:solidFill>
              </a:rPr>
              <a:t>récolte</a:t>
            </a:r>
            <a:r>
              <a:rPr lang="en-US" dirty="0">
                <a:solidFill>
                  <a:schemeClr val="tx1"/>
                </a:solidFill>
              </a:rPr>
              <a:t> des fruits. Elle </a:t>
            </a:r>
            <a:r>
              <a:rPr lang="en-US" dirty="0" err="1">
                <a:solidFill>
                  <a:schemeClr val="tx1"/>
                </a:solidFill>
              </a:rPr>
              <a:t>veut</a:t>
            </a:r>
            <a:r>
              <a:rPr lang="en-US" dirty="0">
                <a:solidFill>
                  <a:schemeClr val="tx1"/>
                </a:solidFill>
              </a:rPr>
              <a:t> </a:t>
            </a:r>
            <a:r>
              <a:rPr lang="en-US" dirty="0" err="1">
                <a:solidFill>
                  <a:schemeClr val="tx1"/>
                </a:solidFill>
              </a:rPr>
              <a:t>créer</a:t>
            </a:r>
            <a:r>
              <a:rPr lang="en-US" dirty="0">
                <a:solidFill>
                  <a:schemeClr val="tx1"/>
                </a:solidFill>
              </a:rPr>
              <a:t> </a:t>
            </a:r>
            <a:r>
              <a:rPr lang="en-US" dirty="0" err="1">
                <a:solidFill>
                  <a:schemeClr val="tx1"/>
                </a:solidFill>
              </a:rPr>
              <a:t>une</a:t>
            </a:r>
            <a:r>
              <a:rPr lang="en-US" dirty="0">
                <a:solidFill>
                  <a:schemeClr val="tx1"/>
                </a:solidFill>
              </a:rPr>
              <a:t> application mobile qui, à </a:t>
            </a:r>
            <a:r>
              <a:rPr lang="en-US" dirty="0" err="1">
                <a:solidFill>
                  <a:schemeClr val="tx1"/>
                </a:solidFill>
              </a:rPr>
              <a:t>partir</a:t>
            </a:r>
            <a:r>
              <a:rPr lang="en-US" dirty="0">
                <a:solidFill>
                  <a:schemeClr val="tx1"/>
                </a:solidFill>
              </a:rPr>
              <a:t> de la photo d’un fruit, </a:t>
            </a:r>
            <a:r>
              <a:rPr lang="en-US" dirty="0" err="1">
                <a:solidFill>
                  <a:schemeClr val="tx1"/>
                </a:solidFill>
              </a:rPr>
              <a:t>donnera</a:t>
            </a:r>
            <a:r>
              <a:rPr lang="en-US" dirty="0">
                <a:solidFill>
                  <a:schemeClr val="tx1"/>
                </a:solidFill>
              </a:rPr>
              <a:t> des </a:t>
            </a:r>
            <a:r>
              <a:rPr lang="en-US" dirty="0" err="1">
                <a:solidFill>
                  <a:schemeClr val="tx1"/>
                </a:solidFill>
              </a:rPr>
              <a:t>informations</a:t>
            </a:r>
            <a:r>
              <a:rPr lang="en-US" dirty="0">
                <a:solidFill>
                  <a:schemeClr val="tx1"/>
                </a:solidFill>
              </a:rPr>
              <a:t> sur </a:t>
            </a:r>
            <a:r>
              <a:rPr lang="en-US" dirty="0" err="1">
                <a:solidFill>
                  <a:schemeClr val="tx1"/>
                </a:solidFill>
              </a:rPr>
              <a:t>celui</a:t>
            </a:r>
            <a:r>
              <a:rPr lang="en-US" dirty="0">
                <a:solidFill>
                  <a:schemeClr val="tx1"/>
                </a:solidFill>
              </a:rPr>
              <a:t>-ci.</a:t>
            </a:r>
            <a:br>
              <a:rPr lang="en-US" dirty="0">
                <a:solidFill>
                  <a:schemeClr val="tx1"/>
                </a:solidFill>
              </a:rPr>
            </a:br>
            <a:br>
              <a:rPr lang="fr-FR" b="1" dirty="0">
                <a:solidFill>
                  <a:schemeClr val="tx1"/>
                </a:solidFill>
              </a:rPr>
            </a:br>
            <a:br>
              <a:rPr lang="fr-FR" b="1" dirty="0">
                <a:solidFill>
                  <a:schemeClr val="tx1"/>
                </a:solidFill>
              </a:rPr>
            </a:br>
            <a:br>
              <a:rPr lang="fr-FR" b="1" dirty="0">
                <a:solidFill>
                  <a:schemeClr val="tx1"/>
                </a:solidFill>
              </a:rPr>
            </a:br>
            <a:endParaRPr lang="en-US" u="sng" dirty="0">
              <a:solidFill>
                <a:schemeClr val="tx1"/>
              </a:solidFill>
            </a:endParaRPr>
          </a:p>
        </p:txBody>
      </p:sp>
      <p:sp>
        <p:nvSpPr>
          <p:cNvPr id="4" name="ZoneTexte 3">
            <a:extLst>
              <a:ext uri="{FF2B5EF4-FFF2-40B4-BE49-F238E27FC236}">
                <a16:creationId xmlns:a16="http://schemas.microsoft.com/office/drawing/2014/main" id="{7286FAD6-723C-029B-DACE-0905CF032BDF}"/>
              </a:ext>
            </a:extLst>
          </p:cNvPr>
          <p:cNvSpPr txBox="1"/>
          <p:nvPr/>
        </p:nvSpPr>
        <p:spPr>
          <a:xfrm>
            <a:off x="7060367" y="5801193"/>
            <a:ext cx="4083433" cy="523220"/>
          </a:xfrm>
          <a:prstGeom prst="rect">
            <a:avLst/>
          </a:prstGeom>
          <a:noFill/>
        </p:spPr>
        <p:txBody>
          <a:bodyPr wrap="square" rtlCol="0">
            <a:spAutoFit/>
          </a:bodyPr>
          <a:lstStyle/>
          <a:p>
            <a:pPr algn="r"/>
            <a:r>
              <a:rPr lang="fr-FR" sz="2800" b="1" dirty="0">
                <a:solidFill>
                  <a:schemeClr val="accent6">
                    <a:lumMod val="50000"/>
                  </a:schemeClr>
                </a:solidFill>
              </a:rPr>
              <a:t>Présentation du projet </a:t>
            </a:r>
          </a:p>
        </p:txBody>
      </p:sp>
      <p:sp>
        <p:nvSpPr>
          <p:cNvPr id="6" name="ZoneTexte 5">
            <a:extLst>
              <a:ext uri="{FF2B5EF4-FFF2-40B4-BE49-F238E27FC236}">
                <a16:creationId xmlns:a16="http://schemas.microsoft.com/office/drawing/2014/main" id="{AF31BFE0-ED4C-13C9-832C-E1D29E5D2676}"/>
              </a:ext>
            </a:extLst>
          </p:cNvPr>
          <p:cNvSpPr txBox="1"/>
          <p:nvPr/>
        </p:nvSpPr>
        <p:spPr>
          <a:xfrm>
            <a:off x="716895" y="3997095"/>
            <a:ext cx="10095600" cy="1631216"/>
          </a:xfrm>
          <a:prstGeom prst="rect">
            <a:avLst/>
          </a:prstGeom>
          <a:noFill/>
        </p:spPr>
        <p:txBody>
          <a:bodyPr wrap="square" rtlCol="0">
            <a:spAutoFit/>
          </a:bodyPr>
          <a:lstStyle/>
          <a:p>
            <a:pPr marL="342900" indent="-342900">
              <a:buFont typeface="Arial" panose="020B0604020202020204" pitchFamily="34" charset="0"/>
              <a:buChar char="•"/>
            </a:pPr>
            <a:r>
              <a:rPr lang="fr-FR" sz="2000" b="1" u="sng" dirty="0">
                <a:solidFill>
                  <a:schemeClr val="tx1"/>
                </a:solidFill>
                <a:latin typeface="Roboto Slab"/>
                <a:sym typeface="Roboto Slab"/>
              </a:rPr>
              <a:t>Mission : </a:t>
            </a:r>
          </a:p>
          <a:p>
            <a:pPr lvl="8"/>
            <a:r>
              <a:rPr lang="fr-FR" sz="2000" dirty="0">
                <a:solidFill>
                  <a:schemeClr val="tx1"/>
                </a:solidFill>
                <a:latin typeface="Roboto Slab"/>
                <a:sym typeface="Roboto Slab"/>
              </a:rPr>
              <a:t>    	-  Développer une </a:t>
            </a:r>
            <a:r>
              <a:rPr lang="fr-FR" sz="2000" b="1" dirty="0">
                <a:solidFill>
                  <a:srgbClr val="C00000"/>
                </a:solidFill>
                <a:latin typeface="Roboto Slab"/>
                <a:sym typeface="Roboto Slab"/>
              </a:rPr>
              <a:t>première version de l'architecture Big Data</a:t>
            </a:r>
            <a:r>
              <a:rPr lang="fr-FR" sz="2000" dirty="0">
                <a:solidFill>
                  <a:srgbClr val="C00000"/>
                </a:solidFill>
                <a:latin typeface="Roboto Slab"/>
                <a:sym typeface="Roboto Slab"/>
              </a:rPr>
              <a:t> </a:t>
            </a:r>
            <a:r>
              <a:rPr lang="fr-FR" sz="2000" dirty="0">
                <a:solidFill>
                  <a:schemeClr val="tx1"/>
                </a:solidFill>
                <a:latin typeface="Roboto Slab"/>
                <a:sym typeface="Roboto Slab"/>
              </a:rPr>
              <a:t>nécessaire.</a:t>
            </a:r>
          </a:p>
          <a:p>
            <a:r>
              <a:rPr lang="fr-FR" sz="2000" dirty="0">
                <a:solidFill>
                  <a:schemeClr val="tx1"/>
                </a:solidFill>
                <a:latin typeface="Roboto Slab"/>
                <a:sym typeface="Roboto Slab"/>
              </a:rPr>
              <a:t>   	-  Développer dans un environnement Big Data </a:t>
            </a:r>
            <a:r>
              <a:rPr lang="fr-FR" sz="2000" b="1" dirty="0">
                <a:solidFill>
                  <a:srgbClr val="C00000"/>
                </a:solidFill>
                <a:latin typeface="Roboto Slab"/>
                <a:sym typeface="Roboto Slab"/>
              </a:rPr>
              <a:t>une première chaîne de 	traitement des données</a:t>
            </a:r>
            <a:r>
              <a:rPr lang="fr-FR" sz="2000" b="1" dirty="0">
                <a:solidFill>
                  <a:schemeClr val="tx1"/>
                </a:solidFill>
                <a:latin typeface="Roboto Slab"/>
                <a:sym typeface="Roboto Slab"/>
              </a:rPr>
              <a:t> </a:t>
            </a:r>
            <a:r>
              <a:rPr lang="fr-FR" sz="2000" dirty="0">
                <a:solidFill>
                  <a:schemeClr val="tx1"/>
                </a:solidFill>
                <a:latin typeface="Roboto Slab"/>
                <a:sym typeface="Roboto Slab"/>
              </a:rPr>
              <a:t>qui comprendra le </a:t>
            </a:r>
            <a:r>
              <a:rPr lang="fr-FR" sz="2000" b="1" dirty="0" err="1">
                <a:solidFill>
                  <a:schemeClr val="accent1">
                    <a:lumMod val="75000"/>
                  </a:schemeClr>
                </a:solidFill>
                <a:latin typeface="Roboto Slab"/>
                <a:sym typeface="Roboto Slab"/>
              </a:rPr>
              <a:t>preprocessing</a:t>
            </a:r>
            <a:r>
              <a:rPr lang="fr-FR" sz="2000" b="1" dirty="0">
                <a:solidFill>
                  <a:schemeClr val="tx1"/>
                </a:solidFill>
                <a:latin typeface="Roboto Slab"/>
                <a:sym typeface="Roboto Slab"/>
              </a:rPr>
              <a:t> </a:t>
            </a:r>
            <a:r>
              <a:rPr lang="fr-FR" sz="2000" dirty="0">
                <a:solidFill>
                  <a:schemeClr val="tx1"/>
                </a:solidFill>
                <a:latin typeface="Roboto Slab"/>
                <a:sym typeface="Roboto Slab"/>
              </a:rPr>
              <a:t>et une étape de 	</a:t>
            </a:r>
            <a:r>
              <a:rPr lang="fr-FR" sz="2000" b="1" dirty="0">
                <a:solidFill>
                  <a:schemeClr val="accent1">
                    <a:lumMod val="75000"/>
                  </a:schemeClr>
                </a:solidFill>
                <a:latin typeface="Roboto Slab"/>
                <a:sym typeface="Roboto Slab"/>
              </a:rPr>
              <a:t>réduction de dimension.</a:t>
            </a:r>
          </a:p>
        </p:txBody>
      </p:sp>
      <p:pic>
        <p:nvPicPr>
          <p:cNvPr id="9" name="Image 8">
            <a:extLst>
              <a:ext uri="{FF2B5EF4-FFF2-40B4-BE49-F238E27FC236}">
                <a16:creationId xmlns:a16="http://schemas.microsoft.com/office/drawing/2014/main" id="{2990C0D8-5635-EAC3-C384-F00990D31F06}"/>
              </a:ext>
            </a:extLst>
          </p:cNvPr>
          <p:cNvPicPr>
            <a:picLocks noChangeAspect="1"/>
          </p:cNvPicPr>
          <p:nvPr/>
        </p:nvPicPr>
        <p:blipFill rotWithShape="1">
          <a:blip r:embed="rId2"/>
          <a:srcRect l="33369" t="22983" r="34457" b="39704"/>
          <a:stretch/>
        </p:blipFill>
        <p:spPr>
          <a:xfrm>
            <a:off x="240598" y="189616"/>
            <a:ext cx="2621871" cy="1709530"/>
          </a:xfrm>
          <a:prstGeom prst="rect">
            <a:avLst/>
          </a:prstGeom>
        </p:spPr>
      </p:pic>
    </p:spTree>
    <p:extLst>
      <p:ext uri="{BB962C8B-B14F-4D97-AF65-F5344CB8AC3E}">
        <p14:creationId xmlns:p14="http://schemas.microsoft.com/office/powerpoint/2010/main" val="663746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54AAEB9-5D1E-8B49-92A3-C4AAEF8C84EB}"/>
              </a:ext>
            </a:extLst>
          </p:cNvPr>
          <p:cNvSpPr>
            <a:spLocks noGrp="1"/>
          </p:cNvSpPr>
          <p:nvPr>
            <p:ph type="title"/>
          </p:nvPr>
        </p:nvSpPr>
        <p:spPr>
          <a:xfrm>
            <a:off x="1048200" y="410827"/>
            <a:ext cx="10095600" cy="543330"/>
          </a:xfrm>
          <a:solidFill>
            <a:schemeClr val="tx2">
              <a:lumMod val="90000"/>
            </a:schemeClr>
          </a:solidFill>
          <a:ln>
            <a:solidFill>
              <a:schemeClr val="tx1"/>
            </a:solidFill>
          </a:ln>
        </p:spPr>
        <p:txBody>
          <a:bodyPr/>
          <a:lstStyle/>
          <a:p>
            <a:pPr algn="ctr"/>
            <a:r>
              <a:rPr lang="en-US" dirty="0">
                <a:ln w="0"/>
                <a:solidFill>
                  <a:schemeClr val="tx1"/>
                </a:solidFill>
                <a:effectLst>
                  <a:outerShdw blurRad="38100" dist="19050" dir="2700000" algn="tl" rotWithShape="0">
                    <a:schemeClr val="dk1">
                      <a:alpha val="40000"/>
                    </a:schemeClr>
                  </a:outerShdw>
                </a:effectLst>
              </a:rPr>
              <a:t>PRESENTATION DU JEU DE DONNEES</a:t>
            </a:r>
          </a:p>
        </p:txBody>
      </p:sp>
      <p:sp>
        <p:nvSpPr>
          <p:cNvPr id="8" name="Text Placeholder 2">
            <a:extLst>
              <a:ext uri="{FF2B5EF4-FFF2-40B4-BE49-F238E27FC236}">
                <a16:creationId xmlns:a16="http://schemas.microsoft.com/office/drawing/2014/main" id="{0663FE6D-9A02-CDB7-E1A7-7B51B2EE87F4}"/>
              </a:ext>
            </a:extLst>
          </p:cNvPr>
          <p:cNvSpPr>
            <a:spLocks noGrp="1"/>
          </p:cNvSpPr>
          <p:nvPr>
            <p:ph type="body" idx="1"/>
          </p:nvPr>
        </p:nvSpPr>
        <p:spPr>
          <a:xfrm>
            <a:off x="1048200" y="1682267"/>
            <a:ext cx="10095600" cy="4764800"/>
          </a:xfrm>
        </p:spPr>
        <p:txBody>
          <a:bodyPr/>
          <a:lstStyle/>
          <a:p>
            <a:pPr>
              <a:buClr>
                <a:schemeClr val="accent2">
                  <a:lumMod val="75000"/>
                </a:schemeClr>
              </a:buClr>
            </a:pPr>
            <a:r>
              <a:rPr lang="en-US" dirty="0"/>
              <a:t>Données issues de Kaggle </a:t>
            </a:r>
          </a:p>
          <a:p>
            <a:pPr>
              <a:buClr>
                <a:schemeClr val="accent2">
                  <a:lumMod val="75000"/>
                </a:schemeClr>
              </a:buClr>
            </a:pPr>
            <a:r>
              <a:rPr lang="en-US" dirty="0"/>
              <a:t>90 483 images de fruits contenant 131 classes de fruits</a:t>
            </a:r>
          </a:p>
          <a:p>
            <a:pPr lvl="1">
              <a:buClr>
                <a:schemeClr val="tx2">
                  <a:lumMod val="50000"/>
                </a:schemeClr>
              </a:buClr>
            </a:pPr>
            <a:r>
              <a:rPr lang="en-US" dirty="0"/>
              <a:t>1 jeu de test avec 22688 images</a:t>
            </a:r>
          </a:p>
          <a:p>
            <a:pPr lvl="1">
              <a:buClr>
                <a:schemeClr val="tx2">
                  <a:lumMod val="50000"/>
                </a:schemeClr>
              </a:buClr>
            </a:pPr>
            <a:r>
              <a:rPr lang="en-US" dirty="0"/>
              <a:t>1 jeu de train avec 67692 images</a:t>
            </a:r>
          </a:p>
          <a:p>
            <a:pPr lvl="1">
              <a:buClr>
                <a:schemeClr val="tx2">
                  <a:lumMod val="50000"/>
                </a:schemeClr>
              </a:buClr>
            </a:pPr>
            <a:r>
              <a:rPr lang="en-US" dirty="0"/>
              <a:t>(103 images de </a:t>
            </a:r>
            <a:r>
              <a:rPr lang="en-US" dirty="0" err="1"/>
              <a:t>test_multiples</a:t>
            </a:r>
            <a:r>
              <a:rPr lang="en-US" dirty="0"/>
              <a:t> )</a:t>
            </a:r>
          </a:p>
          <a:p>
            <a:pPr>
              <a:buClr>
                <a:schemeClr val="accent2">
                  <a:lumMod val="75000"/>
                </a:schemeClr>
              </a:buClr>
            </a:pPr>
            <a:r>
              <a:rPr lang="en-US" dirty="0"/>
              <a:t>Taille des images : 100x100 pixels</a:t>
            </a:r>
          </a:p>
          <a:p>
            <a:pPr>
              <a:buClr>
                <a:schemeClr val="accent2">
                  <a:lumMod val="75000"/>
                </a:schemeClr>
              </a:buClr>
            </a:pPr>
            <a:r>
              <a:rPr lang="en-US" dirty="0"/>
              <a:t>Format de </a:t>
            </a:r>
            <a:r>
              <a:rPr lang="fr-FR" dirty="0"/>
              <a:t>l’image</a:t>
            </a:r>
            <a:r>
              <a:rPr lang="en-US" dirty="0"/>
              <a:t> : JPG</a:t>
            </a:r>
          </a:p>
        </p:txBody>
      </p:sp>
      <p:pic>
        <p:nvPicPr>
          <p:cNvPr id="3" name="Image 2">
            <a:extLst>
              <a:ext uri="{FF2B5EF4-FFF2-40B4-BE49-F238E27FC236}">
                <a16:creationId xmlns:a16="http://schemas.microsoft.com/office/drawing/2014/main" id="{BE04115C-9A13-8329-683D-0E4D4ABACC9C}"/>
              </a:ext>
            </a:extLst>
          </p:cNvPr>
          <p:cNvPicPr>
            <a:picLocks noChangeAspect="1"/>
          </p:cNvPicPr>
          <p:nvPr/>
        </p:nvPicPr>
        <p:blipFill rotWithShape="1">
          <a:blip r:embed="rId2"/>
          <a:srcRect l="17195" t="37288" r="75652" b="47439"/>
          <a:stretch/>
        </p:blipFill>
        <p:spPr>
          <a:xfrm>
            <a:off x="3077061" y="5175733"/>
            <a:ext cx="872087" cy="1046921"/>
          </a:xfrm>
          <a:prstGeom prst="rect">
            <a:avLst/>
          </a:prstGeom>
        </p:spPr>
      </p:pic>
      <p:pic>
        <p:nvPicPr>
          <p:cNvPr id="5" name="Image 4">
            <a:extLst>
              <a:ext uri="{FF2B5EF4-FFF2-40B4-BE49-F238E27FC236}">
                <a16:creationId xmlns:a16="http://schemas.microsoft.com/office/drawing/2014/main" id="{1A6C999E-8F87-1C2F-0FC7-01B338EB8D23}"/>
              </a:ext>
            </a:extLst>
          </p:cNvPr>
          <p:cNvPicPr>
            <a:picLocks noChangeAspect="1"/>
          </p:cNvPicPr>
          <p:nvPr/>
        </p:nvPicPr>
        <p:blipFill rotWithShape="1">
          <a:blip r:embed="rId2"/>
          <a:srcRect l="16196" t="62035" r="74761" b="22692"/>
          <a:stretch/>
        </p:blipFill>
        <p:spPr>
          <a:xfrm>
            <a:off x="4094922" y="5175733"/>
            <a:ext cx="1102487" cy="1046921"/>
          </a:xfrm>
          <a:prstGeom prst="rect">
            <a:avLst/>
          </a:prstGeom>
        </p:spPr>
      </p:pic>
      <p:pic>
        <p:nvPicPr>
          <p:cNvPr id="7" name="Image 6">
            <a:extLst>
              <a:ext uri="{FF2B5EF4-FFF2-40B4-BE49-F238E27FC236}">
                <a16:creationId xmlns:a16="http://schemas.microsoft.com/office/drawing/2014/main" id="{BE14C68C-4C72-E124-434F-E086F5676310}"/>
              </a:ext>
            </a:extLst>
          </p:cNvPr>
          <p:cNvPicPr>
            <a:picLocks noChangeAspect="1"/>
          </p:cNvPicPr>
          <p:nvPr/>
        </p:nvPicPr>
        <p:blipFill rotWithShape="1">
          <a:blip r:embed="rId3"/>
          <a:srcRect l="16304" t="27429" r="74653" b="57878"/>
          <a:stretch/>
        </p:blipFill>
        <p:spPr>
          <a:xfrm>
            <a:off x="5263670" y="5175733"/>
            <a:ext cx="1102487" cy="1007165"/>
          </a:xfrm>
          <a:prstGeom prst="rect">
            <a:avLst/>
          </a:prstGeom>
        </p:spPr>
      </p:pic>
      <p:pic>
        <p:nvPicPr>
          <p:cNvPr id="10" name="Image 9">
            <a:extLst>
              <a:ext uri="{FF2B5EF4-FFF2-40B4-BE49-F238E27FC236}">
                <a16:creationId xmlns:a16="http://schemas.microsoft.com/office/drawing/2014/main" id="{DDF9195D-96F9-AB88-2BB8-E28F3A78438F}"/>
              </a:ext>
            </a:extLst>
          </p:cNvPr>
          <p:cNvPicPr>
            <a:picLocks noChangeAspect="1"/>
          </p:cNvPicPr>
          <p:nvPr/>
        </p:nvPicPr>
        <p:blipFill rotWithShape="1">
          <a:blip r:embed="rId3"/>
          <a:srcRect l="16304" t="52767" r="74653" b="33893"/>
          <a:stretch/>
        </p:blipFill>
        <p:spPr>
          <a:xfrm>
            <a:off x="6476949" y="5175733"/>
            <a:ext cx="1102487" cy="914400"/>
          </a:xfrm>
          <a:prstGeom prst="rect">
            <a:avLst/>
          </a:prstGeom>
        </p:spPr>
      </p:pic>
      <p:pic>
        <p:nvPicPr>
          <p:cNvPr id="11" name="Image 10">
            <a:extLst>
              <a:ext uri="{FF2B5EF4-FFF2-40B4-BE49-F238E27FC236}">
                <a16:creationId xmlns:a16="http://schemas.microsoft.com/office/drawing/2014/main" id="{E284AA4D-F13E-8335-4125-E7EAC40C6FEE}"/>
              </a:ext>
            </a:extLst>
          </p:cNvPr>
          <p:cNvPicPr>
            <a:picLocks noChangeAspect="1"/>
          </p:cNvPicPr>
          <p:nvPr/>
        </p:nvPicPr>
        <p:blipFill rotWithShape="1">
          <a:blip r:embed="rId3"/>
          <a:srcRect l="16304" t="76557" r="74653" b="9245"/>
          <a:stretch/>
        </p:blipFill>
        <p:spPr>
          <a:xfrm>
            <a:off x="7690227" y="5225810"/>
            <a:ext cx="979185" cy="864323"/>
          </a:xfrm>
          <a:prstGeom prst="rect">
            <a:avLst/>
          </a:prstGeom>
        </p:spPr>
      </p:pic>
    </p:spTree>
    <p:extLst>
      <p:ext uri="{BB962C8B-B14F-4D97-AF65-F5344CB8AC3E}">
        <p14:creationId xmlns:p14="http://schemas.microsoft.com/office/powerpoint/2010/main" val="2046425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45D6F6D5-D3D3-D132-88E2-83D87C25EEBA}"/>
              </a:ext>
            </a:extLst>
          </p:cNvPr>
          <p:cNvSpPr txBox="1"/>
          <p:nvPr/>
        </p:nvSpPr>
        <p:spPr>
          <a:xfrm>
            <a:off x="2333904" y="291330"/>
            <a:ext cx="7045377" cy="461665"/>
          </a:xfrm>
          <a:prstGeom prst="rect">
            <a:avLst/>
          </a:prstGeom>
          <a:solidFill>
            <a:schemeClr val="bg1"/>
          </a:solidFill>
          <a:ln>
            <a:solidFill>
              <a:schemeClr val="accent3"/>
            </a:solidFill>
          </a:ln>
        </p:spPr>
        <p:txBody>
          <a:bodyPr wrap="square" rtlCol="0">
            <a:spAutoFit/>
          </a:bodyPr>
          <a:lstStyle/>
          <a:p>
            <a:pPr algn="ctr"/>
            <a:r>
              <a:rPr lang="fr-FR" sz="2400" dirty="0"/>
              <a:t>Piste de recherche du projet </a:t>
            </a:r>
          </a:p>
        </p:txBody>
      </p:sp>
      <p:sp>
        <p:nvSpPr>
          <p:cNvPr id="4" name="ZoneTexte 3">
            <a:extLst>
              <a:ext uri="{FF2B5EF4-FFF2-40B4-BE49-F238E27FC236}">
                <a16:creationId xmlns:a16="http://schemas.microsoft.com/office/drawing/2014/main" id="{E635E50C-5132-D989-930C-382D2A318210}"/>
              </a:ext>
            </a:extLst>
          </p:cNvPr>
          <p:cNvSpPr txBox="1"/>
          <p:nvPr/>
        </p:nvSpPr>
        <p:spPr>
          <a:xfrm>
            <a:off x="689113" y="1324785"/>
            <a:ext cx="10230678" cy="1815882"/>
          </a:xfrm>
          <a:prstGeom prst="rect">
            <a:avLst/>
          </a:prstGeom>
          <a:noFill/>
        </p:spPr>
        <p:txBody>
          <a:bodyPr wrap="square" rtlCol="0">
            <a:spAutoFit/>
          </a:bodyPr>
          <a:lstStyle/>
          <a:p>
            <a:r>
              <a:rPr lang="fr-FR" b="1" dirty="0">
                <a:solidFill>
                  <a:srgbClr val="FF0000"/>
                </a:solidFill>
              </a:rPr>
              <a:t>1. </a:t>
            </a:r>
            <a:r>
              <a:rPr lang="fr-FR" b="1" u="sng" dirty="0">
                <a:solidFill>
                  <a:srgbClr val="FF0000"/>
                </a:solidFill>
              </a:rPr>
              <a:t>Préparation du notebook en local :</a:t>
            </a:r>
          </a:p>
          <a:p>
            <a:pPr marL="285750" indent="-285750">
              <a:buFont typeface="Arial" panose="020B0604020202020204" pitchFamily="34" charset="0"/>
              <a:buChar char="•"/>
            </a:pPr>
            <a:r>
              <a:rPr lang="fr-FR" dirty="0"/>
              <a:t>Mise en place d’un environnement </a:t>
            </a:r>
            <a:r>
              <a:rPr lang="fr-FR" dirty="0" err="1"/>
              <a:t>spark</a:t>
            </a:r>
            <a:r>
              <a:rPr lang="fr-FR" dirty="0"/>
              <a:t> : d’abord, installation de Java, Spark, Hadoop, puis MEP des paramètres d’environnement pour assurer une bonne exécution de </a:t>
            </a:r>
            <a:r>
              <a:rPr lang="fr-FR" dirty="0" err="1"/>
              <a:t>spark</a:t>
            </a:r>
            <a:r>
              <a:rPr lang="fr-FR" dirty="0"/>
              <a:t>.</a:t>
            </a:r>
          </a:p>
          <a:p>
            <a:pPr marL="285750" indent="-285750">
              <a:buFont typeface="Arial" panose="020B0604020202020204" pitchFamily="34" charset="0"/>
              <a:buChar char="•"/>
            </a:pPr>
            <a:r>
              <a:rPr lang="fr-FR" dirty="0"/>
              <a:t>Création de la session Spark sur le notebook.</a:t>
            </a:r>
          </a:p>
          <a:p>
            <a:pPr marL="285750" indent="-285750">
              <a:buFont typeface="Arial" panose="020B0604020202020204" pitchFamily="34" charset="0"/>
              <a:buChar char="•"/>
            </a:pPr>
            <a:r>
              <a:rPr lang="fr-FR" dirty="0"/>
              <a:t>Chargement et lecture d’un jeu de données (10 images)</a:t>
            </a:r>
          </a:p>
          <a:p>
            <a:pPr marL="285750" indent="-285750">
              <a:buFont typeface="Arial" panose="020B0604020202020204" pitchFamily="34" charset="0"/>
              <a:buChar char="•"/>
            </a:pPr>
            <a:r>
              <a:rPr lang="fr-FR" dirty="0" err="1"/>
              <a:t>Préprocessing</a:t>
            </a:r>
            <a:r>
              <a:rPr lang="fr-FR" dirty="0"/>
              <a:t>  et création des features, à l’aide du modèle Resnet50 </a:t>
            </a:r>
          </a:p>
          <a:p>
            <a:pPr marL="285750" indent="-285750">
              <a:buFont typeface="Arial" panose="020B0604020202020204" pitchFamily="34" charset="0"/>
              <a:buChar char="•"/>
            </a:pPr>
            <a:r>
              <a:rPr lang="fr-FR" dirty="0"/>
              <a:t>Réduction des dimensions avec une ACP</a:t>
            </a:r>
          </a:p>
          <a:p>
            <a:pPr marL="285750" indent="-285750">
              <a:buFont typeface="Arial" panose="020B0604020202020204" pitchFamily="34" charset="0"/>
              <a:buChar char="•"/>
            </a:pPr>
            <a:r>
              <a:rPr lang="fr-FR" dirty="0"/>
              <a:t>Export du fichier avec les features après réduction de dimension </a:t>
            </a:r>
          </a:p>
        </p:txBody>
      </p:sp>
      <p:sp>
        <p:nvSpPr>
          <p:cNvPr id="5" name="ZoneTexte 4">
            <a:extLst>
              <a:ext uri="{FF2B5EF4-FFF2-40B4-BE49-F238E27FC236}">
                <a16:creationId xmlns:a16="http://schemas.microsoft.com/office/drawing/2014/main" id="{BC1408B0-1B93-04E4-8BCE-CB6C1B187116}"/>
              </a:ext>
            </a:extLst>
          </p:cNvPr>
          <p:cNvSpPr txBox="1"/>
          <p:nvPr/>
        </p:nvSpPr>
        <p:spPr>
          <a:xfrm>
            <a:off x="728000" y="3429000"/>
            <a:ext cx="10257183" cy="1600438"/>
          </a:xfrm>
          <a:prstGeom prst="rect">
            <a:avLst/>
          </a:prstGeom>
          <a:noFill/>
        </p:spPr>
        <p:txBody>
          <a:bodyPr wrap="square" rtlCol="0">
            <a:spAutoFit/>
          </a:bodyPr>
          <a:lstStyle/>
          <a:p>
            <a:r>
              <a:rPr lang="fr-FR" b="1" dirty="0">
                <a:solidFill>
                  <a:srgbClr val="FF0000"/>
                </a:solidFill>
              </a:rPr>
              <a:t>2. </a:t>
            </a:r>
            <a:r>
              <a:rPr lang="fr-FR" b="1" u="sng" dirty="0">
                <a:solidFill>
                  <a:srgbClr val="FF0000"/>
                </a:solidFill>
              </a:rPr>
              <a:t>Mise en place de l’environnement Big Data :</a:t>
            </a:r>
          </a:p>
          <a:p>
            <a:pPr marL="285750" indent="-285750">
              <a:buFont typeface="Arial" panose="020B0604020202020204" pitchFamily="34" charset="0"/>
              <a:buChar char="•"/>
            </a:pPr>
            <a:r>
              <a:rPr lang="fr-FR" dirty="0"/>
              <a:t>Création d’une instance EC2 du type « t2.medium »</a:t>
            </a:r>
          </a:p>
          <a:p>
            <a:pPr marL="285750" indent="-285750">
              <a:buFont typeface="Arial" panose="020B0604020202020204" pitchFamily="34" charset="0"/>
              <a:buChar char="•"/>
            </a:pPr>
            <a:r>
              <a:rPr lang="fr-FR" dirty="0"/>
              <a:t>Utilisation de </a:t>
            </a:r>
            <a:r>
              <a:rPr lang="fr-FR" dirty="0" err="1"/>
              <a:t>aws</a:t>
            </a:r>
            <a:r>
              <a:rPr lang="fr-FR" dirty="0"/>
              <a:t> cli pour pouvoir charger les données de mon répertoire de travail vers S3</a:t>
            </a:r>
          </a:p>
          <a:p>
            <a:pPr marL="285750" indent="-285750">
              <a:buFont typeface="Arial" panose="020B0604020202020204" pitchFamily="34" charset="0"/>
              <a:buChar char="•"/>
            </a:pPr>
            <a:r>
              <a:rPr lang="fr-FR" dirty="0"/>
              <a:t>Création d’un cluster sur la plateforme EMR (Anciennement Amazon </a:t>
            </a:r>
            <a:r>
              <a:rPr lang="fr-FR" dirty="0" err="1"/>
              <a:t>Elastic</a:t>
            </a:r>
            <a:r>
              <a:rPr lang="fr-FR" dirty="0"/>
              <a:t> </a:t>
            </a:r>
            <a:r>
              <a:rPr lang="fr-FR" dirty="0" err="1"/>
              <a:t>Map</a:t>
            </a:r>
            <a:r>
              <a:rPr lang="fr-FR" dirty="0"/>
              <a:t> </a:t>
            </a:r>
            <a:r>
              <a:rPr lang="fr-FR" dirty="0" err="1"/>
              <a:t>Reduce</a:t>
            </a:r>
            <a:r>
              <a:rPr lang="fr-FR" dirty="0"/>
              <a:t>) </a:t>
            </a:r>
          </a:p>
          <a:p>
            <a:pPr marL="285750" indent="-285750">
              <a:buFont typeface="Arial" panose="020B0604020202020204" pitchFamily="34" charset="0"/>
              <a:buChar char="•"/>
            </a:pPr>
            <a:r>
              <a:rPr lang="fr-FR" dirty="0"/>
              <a:t>Mise en place d’une </a:t>
            </a:r>
            <a:r>
              <a:rPr lang="fr-FR" dirty="0" err="1"/>
              <a:t>connection</a:t>
            </a:r>
            <a:r>
              <a:rPr lang="fr-FR" dirty="0"/>
              <a:t> SSH à l’aide de </a:t>
            </a:r>
            <a:r>
              <a:rPr lang="fr-FR" dirty="0" err="1"/>
              <a:t>putty</a:t>
            </a:r>
            <a:endParaRPr lang="fr-FR" dirty="0"/>
          </a:p>
          <a:p>
            <a:pPr marL="285750" indent="-285750">
              <a:buFont typeface="Arial" panose="020B0604020202020204" pitchFamily="34" charset="0"/>
              <a:buChar char="•"/>
            </a:pPr>
            <a:r>
              <a:rPr lang="fr-FR" dirty="0"/>
              <a:t>Utilisation du notebook </a:t>
            </a:r>
            <a:r>
              <a:rPr lang="fr-FR" dirty="0" err="1"/>
              <a:t>jupyterhub</a:t>
            </a:r>
            <a:r>
              <a:rPr lang="fr-FR" dirty="0"/>
              <a:t> généré par la plateforme EMR</a:t>
            </a:r>
          </a:p>
          <a:p>
            <a:pPr marL="285750" indent="-285750">
              <a:buFont typeface="Arial" panose="020B0604020202020204" pitchFamily="34" charset="0"/>
              <a:buChar char="•"/>
            </a:pPr>
            <a:endParaRPr lang="fr-FR" dirty="0">
              <a:solidFill>
                <a:schemeClr val="tx1"/>
              </a:solidFill>
            </a:endParaRPr>
          </a:p>
        </p:txBody>
      </p:sp>
      <p:sp>
        <p:nvSpPr>
          <p:cNvPr id="6" name="ZoneTexte 5">
            <a:extLst>
              <a:ext uri="{FF2B5EF4-FFF2-40B4-BE49-F238E27FC236}">
                <a16:creationId xmlns:a16="http://schemas.microsoft.com/office/drawing/2014/main" id="{2073663D-90AC-B8A3-3BCE-DE153E12D760}"/>
              </a:ext>
            </a:extLst>
          </p:cNvPr>
          <p:cNvSpPr txBox="1"/>
          <p:nvPr/>
        </p:nvSpPr>
        <p:spPr>
          <a:xfrm>
            <a:off x="741252" y="5241907"/>
            <a:ext cx="10230678" cy="1600438"/>
          </a:xfrm>
          <a:prstGeom prst="rect">
            <a:avLst/>
          </a:prstGeom>
          <a:noFill/>
        </p:spPr>
        <p:txBody>
          <a:bodyPr wrap="square" rtlCol="0">
            <a:spAutoFit/>
          </a:bodyPr>
          <a:lstStyle/>
          <a:p>
            <a:r>
              <a:rPr lang="fr-FR" b="1" dirty="0">
                <a:solidFill>
                  <a:srgbClr val="FF0000"/>
                </a:solidFill>
              </a:rPr>
              <a:t>3. </a:t>
            </a:r>
            <a:r>
              <a:rPr lang="fr-FR" b="1" u="sng" dirty="0">
                <a:solidFill>
                  <a:srgbClr val="FF0000"/>
                </a:solidFill>
              </a:rPr>
              <a:t>Préparation du notebook déployé sur le cloud :</a:t>
            </a:r>
          </a:p>
          <a:p>
            <a:pPr marL="285750" indent="-285750">
              <a:buFont typeface="Arial" panose="020B0604020202020204" pitchFamily="34" charset="0"/>
              <a:buChar char="•"/>
            </a:pPr>
            <a:r>
              <a:rPr lang="fr-FR" dirty="0"/>
              <a:t>Import du notebook local pour modification</a:t>
            </a:r>
          </a:p>
          <a:p>
            <a:pPr marL="285750" indent="-285750">
              <a:buFont typeface="Arial" panose="020B0604020202020204" pitchFamily="34" charset="0"/>
              <a:buChar char="•"/>
            </a:pPr>
            <a:r>
              <a:rPr lang="fr-FR" dirty="0"/>
              <a:t>Utilisation du kernel </a:t>
            </a:r>
            <a:r>
              <a:rPr lang="fr-FR" dirty="0" err="1"/>
              <a:t>pyspark</a:t>
            </a:r>
            <a:r>
              <a:rPr lang="fr-FR" dirty="0"/>
              <a:t> pour être dans un environnement Spark</a:t>
            </a:r>
          </a:p>
          <a:p>
            <a:pPr marL="285750" indent="-285750">
              <a:buFont typeface="Arial" panose="020B0604020202020204" pitchFamily="34" charset="0"/>
              <a:buChar char="•"/>
            </a:pPr>
            <a:r>
              <a:rPr lang="fr-FR" dirty="0"/>
              <a:t>Chargement et lecture des données depuis S3</a:t>
            </a:r>
          </a:p>
          <a:p>
            <a:pPr marL="285750" indent="-285750">
              <a:buFont typeface="Arial" panose="020B0604020202020204" pitchFamily="34" charset="0"/>
              <a:buChar char="•"/>
            </a:pPr>
            <a:r>
              <a:rPr lang="fr-FR" dirty="0"/>
              <a:t>De la même manière qu’avec le notebook en local, </a:t>
            </a:r>
            <a:r>
              <a:rPr lang="fr-FR" dirty="0" err="1"/>
              <a:t>préprocessing</a:t>
            </a:r>
            <a:r>
              <a:rPr lang="fr-FR" dirty="0"/>
              <a:t> et réduction de dimension, puis export des données réduites.</a:t>
            </a:r>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1735544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464E82-F3BA-94A2-0D20-35437A7A347C}"/>
              </a:ext>
            </a:extLst>
          </p:cNvPr>
          <p:cNvSpPr>
            <a:spLocks noGrp="1"/>
          </p:cNvSpPr>
          <p:nvPr>
            <p:ph type="title"/>
          </p:nvPr>
        </p:nvSpPr>
        <p:spPr>
          <a:xfrm>
            <a:off x="238540" y="-1696270"/>
            <a:ext cx="10919792" cy="3018173"/>
          </a:xfrm>
        </p:spPr>
        <p:txBody>
          <a:bodyPr/>
          <a:lstStyle/>
          <a:p>
            <a:pPr algn="ctr"/>
            <a:r>
              <a:rPr lang="fr-FR" sz="3200" dirty="0"/>
              <a:t>Présentation de la réalisation de la chaîne de traitement des images dans un environnement Big Data dans le cloud</a:t>
            </a:r>
          </a:p>
        </p:txBody>
      </p:sp>
      <p:pic>
        <p:nvPicPr>
          <p:cNvPr id="5" name="Image 4">
            <a:extLst>
              <a:ext uri="{FF2B5EF4-FFF2-40B4-BE49-F238E27FC236}">
                <a16:creationId xmlns:a16="http://schemas.microsoft.com/office/drawing/2014/main" id="{A810CA50-4EE8-C719-6B70-36660BD90377}"/>
              </a:ext>
            </a:extLst>
          </p:cNvPr>
          <p:cNvPicPr>
            <a:picLocks noChangeAspect="1"/>
          </p:cNvPicPr>
          <p:nvPr/>
        </p:nvPicPr>
        <p:blipFill rotWithShape="1">
          <a:blip r:embed="rId2"/>
          <a:srcRect l="21413" t="47342" r="67391" b="35452"/>
          <a:stretch/>
        </p:blipFill>
        <p:spPr>
          <a:xfrm>
            <a:off x="4731026" y="1426256"/>
            <a:ext cx="1205949" cy="1042033"/>
          </a:xfrm>
          <a:prstGeom prst="rect">
            <a:avLst/>
          </a:prstGeom>
        </p:spPr>
      </p:pic>
      <p:sp>
        <p:nvSpPr>
          <p:cNvPr id="6" name="ZoneTexte 5">
            <a:extLst>
              <a:ext uri="{FF2B5EF4-FFF2-40B4-BE49-F238E27FC236}">
                <a16:creationId xmlns:a16="http://schemas.microsoft.com/office/drawing/2014/main" id="{089E6FE4-E68C-3E15-9AF9-6C67E710900A}"/>
              </a:ext>
            </a:extLst>
          </p:cNvPr>
          <p:cNvSpPr txBox="1"/>
          <p:nvPr/>
        </p:nvSpPr>
        <p:spPr>
          <a:xfrm>
            <a:off x="4658139" y="2572642"/>
            <a:ext cx="3392557" cy="318052"/>
          </a:xfrm>
          <a:prstGeom prst="rect">
            <a:avLst/>
          </a:prstGeom>
          <a:noFill/>
        </p:spPr>
        <p:txBody>
          <a:bodyPr wrap="square" rtlCol="0">
            <a:spAutoFit/>
          </a:bodyPr>
          <a:lstStyle/>
          <a:p>
            <a:r>
              <a:rPr lang="fr-FR" dirty="0"/>
              <a:t>Ordinateur local</a:t>
            </a:r>
          </a:p>
        </p:txBody>
      </p:sp>
      <p:pic>
        <p:nvPicPr>
          <p:cNvPr id="9" name="Image 8">
            <a:extLst>
              <a:ext uri="{FF2B5EF4-FFF2-40B4-BE49-F238E27FC236}">
                <a16:creationId xmlns:a16="http://schemas.microsoft.com/office/drawing/2014/main" id="{35465FE6-8FC4-3A45-2A4C-34A926DBE05E}"/>
              </a:ext>
            </a:extLst>
          </p:cNvPr>
          <p:cNvPicPr>
            <a:picLocks noChangeAspect="1"/>
          </p:cNvPicPr>
          <p:nvPr/>
        </p:nvPicPr>
        <p:blipFill rotWithShape="1">
          <a:blip r:embed="rId3"/>
          <a:srcRect l="79674" t="39608" r="4891" b="36032"/>
          <a:stretch/>
        </p:blipFill>
        <p:spPr>
          <a:xfrm>
            <a:off x="728869" y="3388476"/>
            <a:ext cx="1616764" cy="1434592"/>
          </a:xfrm>
          <a:prstGeom prst="rect">
            <a:avLst/>
          </a:prstGeom>
        </p:spPr>
      </p:pic>
      <p:pic>
        <p:nvPicPr>
          <p:cNvPr id="11" name="Image 10">
            <a:extLst>
              <a:ext uri="{FF2B5EF4-FFF2-40B4-BE49-F238E27FC236}">
                <a16:creationId xmlns:a16="http://schemas.microsoft.com/office/drawing/2014/main" id="{DB47CCD2-C773-B1C9-A2CC-290EF33D2BB1}"/>
              </a:ext>
            </a:extLst>
          </p:cNvPr>
          <p:cNvPicPr>
            <a:picLocks noChangeAspect="1"/>
          </p:cNvPicPr>
          <p:nvPr/>
        </p:nvPicPr>
        <p:blipFill rotWithShape="1">
          <a:blip r:embed="rId4"/>
          <a:srcRect l="77935" t="41735" r="6630" b="38739"/>
          <a:stretch/>
        </p:blipFill>
        <p:spPr>
          <a:xfrm>
            <a:off x="7765775" y="3671649"/>
            <a:ext cx="1417982" cy="1008564"/>
          </a:xfrm>
          <a:prstGeom prst="rect">
            <a:avLst/>
          </a:prstGeom>
        </p:spPr>
      </p:pic>
      <p:pic>
        <p:nvPicPr>
          <p:cNvPr id="13" name="Image 12">
            <a:extLst>
              <a:ext uri="{FF2B5EF4-FFF2-40B4-BE49-F238E27FC236}">
                <a16:creationId xmlns:a16="http://schemas.microsoft.com/office/drawing/2014/main" id="{FE3D8337-D0A8-75F7-5501-206B01FC43A0}"/>
              </a:ext>
            </a:extLst>
          </p:cNvPr>
          <p:cNvPicPr>
            <a:picLocks noChangeAspect="1"/>
          </p:cNvPicPr>
          <p:nvPr/>
        </p:nvPicPr>
        <p:blipFill rotWithShape="1">
          <a:blip r:embed="rId5"/>
          <a:srcRect l="60326" t="38980" r="31631" b="41494"/>
          <a:stretch/>
        </p:blipFill>
        <p:spPr>
          <a:xfrm>
            <a:off x="4976191" y="4187330"/>
            <a:ext cx="722245" cy="985766"/>
          </a:xfrm>
          <a:prstGeom prst="rect">
            <a:avLst/>
          </a:prstGeom>
        </p:spPr>
      </p:pic>
      <p:sp>
        <p:nvSpPr>
          <p:cNvPr id="16" name="ZoneTexte 15">
            <a:extLst>
              <a:ext uri="{FF2B5EF4-FFF2-40B4-BE49-F238E27FC236}">
                <a16:creationId xmlns:a16="http://schemas.microsoft.com/office/drawing/2014/main" id="{ED65DE69-26A4-6004-A18B-D4770033A5E0}"/>
              </a:ext>
            </a:extLst>
          </p:cNvPr>
          <p:cNvSpPr txBox="1"/>
          <p:nvPr/>
        </p:nvSpPr>
        <p:spPr>
          <a:xfrm>
            <a:off x="1603513" y="1603513"/>
            <a:ext cx="1868557" cy="523220"/>
          </a:xfrm>
          <a:prstGeom prst="rect">
            <a:avLst/>
          </a:prstGeom>
          <a:noFill/>
        </p:spPr>
        <p:txBody>
          <a:bodyPr wrap="square" rtlCol="0">
            <a:spAutoFit/>
          </a:bodyPr>
          <a:lstStyle/>
          <a:p>
            <a:r>
              <a:rPr lang="fr-FR" dirty="0"/>
              <a:t>Récupération des images Fruits360</a:t>
            </a:r>
          </a:p>
        </p:txBody>
      </p:sp>
      <p:cxnSp>
        <p:nvCxnSpPr>
          <p:cNvPr id="18" name="Connecteur droit avec flèche 17">
            <a:extLst>
              <a:ext uri="{FF2B5EF4-FFF2-40B4-BE49-F238E27FC236}">
                <a16:creationId xmlns:a16="http://schemas.microsoft.com/office/drawing/2014/main" id="{33DA1942-6F16-BB25-B119-935DB53A09A5}"/>
              </a:ext>
            </a:extLst>
          </p:cNvPr>
          <p:cNvCxnSpPr/>
          <p:nvPr/>
        </p:nvCxnSpPr>
        <p:spPr>
          <a:xfrm>
            <a:off x="3631096" y="1842052"/>
            <a:ext cx="92765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onnecteur : en angle 19">
            <a:extLst>
              <a:ext uri="{FF2B5EF4-FFF2-40B4-BE49-F238E27FC236}">
                <a16:creationId xmlns:a16="http://schemas.microsoft.com/office/drawing/2014/main" id="{9E815860-823D-5C6B-DDAA-FE6A45A1CEDD}"/>
              </a:ext>
            </a:extLst>
          </p:cNvPr>
          <p:cNvCxnSpPr/>
          <p:nvPr/>
        </p:nvCxnSpPr>
        <p:spPr>
          <a:xfrm>
            <a:off x="5314122" y="2890694"/>
            <a:ext cx="2637182" cy="128374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BBA726C5-E0A9-104A-FF09-233654080144}"/>
              </a:ext>
            </a:extLst>
          </p:cNvPr>
          <p:cNvSpPr txBox="1"/>
          <p:nvPr/>
        </p:nvSpPr>
        <p:spPr>
          <a:xfrm>
            <a:off x="6771861" y="3021496"/>
            <a:ext cx="2107096" cy="523220"/>
          </a:xfrm>
          <a:prstGeom prst="rect">
            <a:avLst/>
          </a:prstGeom>
          <a:noFill/>
        </p:spPr>
        <p:txBody>
          <a:bodyPr wrap="square" rtlCol="0">
            <a:spAutoFit/>
          </a:bodyPr>
          <a:lstStyle/>
          <a:p>
            <a:r>
              <a:rPr lang="fr-FR" dirty="0"/>
              <a:t>Stockage dans S3 à l’aide de </a:t>
            </a:r>
            <a:r>
              <a:rPr lang="fr-FR" b="1" dirty="0" err="1"/>
              <a:t>AWSCli</a:t>
            </a:r>
            <a:endParaRPr lang="fr-FR" b="1" dirty="0"/>
          </a:p>
        </p:txBody>
      </p:sp>
      <p:cxnSp>
        <p:nvCxnSpPr>
          <p:cNvPr id="23" name="Connecteur : en angle 22">
            <a:extLst>
              <a:ext uri="{FF2B5EF4-FFF2-40B4-BE49-F238E27FC236}">
                <a16:creationId xmlns:a16="http://schemas.microsoft.com/office/drawing/2014/main" id="{16F2CB5D-21EA-7158-3C33-CFE9F4D367EE}"/>
              </a:ext>
            </a:extLst>
          </p:cNvPr>
          <p:cNvCxnSpPr/>
          <p:nvPr/>
        </p:nvCxnSpPr>
        <p:spPr>
          <a:xfrm rot="10800000" flipV="1">
            <a:off x="2517914" y="2890693"/>
            <a:ext cx="2796209" cy="128374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EC9444F7-7660-9C45-BA5D-2ACF0F74F3DD}"/>
              </a:ext>
            </a:extLst>
          </p:cNvPr>
          <p:cNvSpPr txBox="1"/>
          <p:nvPr/>
        </p:nvSpPr>
        <p:spPr>
          <a:xfrm>
            <a:off x="1272209" y="2890693"/>
            <a:ext cx="2458277" cy="523220"/>
          </a:xfrm>
          <a:prstGeom prst="rect">
            <a:avLst/>
          </a:prstGeom>
          <a:noFill/>
        </p:spPr>
        <p:txBody>
          <a:bodyPr wrap="square" rtlCol="0">
            <a:spAutoFit/>
          </a:bodyPr>
          <a:lstStyle/>
          <a:p>
            <a:r>
              <a:rPr lang="fr-FR" dirty="0"/>
              <a:t>Accès à distance à l’aide de </a:t>
            </a:r>
            <a:r>
              <a:rPr lang="fr-FR" b="1" dirty="0" err="1"/>
              <a:t>putty</a:t>
            </a:r>
            <a:r>
              <a:rPr lang="fr-FR" dirty="0"/>
              <a:t> – </a:t>
            </a:r>
            <a:r>
              <a:rPr lang="fr-FR" dirty="0" err="1"/>
              <a:t>connection</a:t>
            </a:r>
            <a:r>
              <a:rPr lang="fr-FR" dirty="0"/>
              <a:t> </a:t>
            </a:r>
            <a:r>
              <a:rPr lang="fr-FR" b="1" dirty="0"/>
              <a:t>SSH</a:t>
            </a:r>
          </a:p>
        </p:txBody>
      </p:sp>
      <p:cxnSp>
        <p:nvCxnSpPr>
          <p:cNvPr id="27" name="Connecteur droit 26">
            <a:extLst>
              <a:ext uri="{FF2B5EF4-FFF2-40B4-BE49-F238E27FC236}">
                <a16:creationId xmlns:a16="http://schemas.microsoft.com/office/drawing/2014/main" id="{39F07E54-52C5-0463-1998-A91460D2B0EB}"/>
              </a:ext>
            </a:extLst>
          </p:cNvPr>
          <p:cNvCxnSpPr>
            <a:cxnSpLocks/>
          </p:cNvCxnSpPr>
          <p:nvPr/>
        </p:nvCxnSpPr>
        <p:spPr>
          <a:xfrm>
            <a:off x="3922643" y="4174435"/>
            <a:ext cx="275645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A35B03D6-53BA-CBCB-9C7F-DA9D4CE4F44D}"/>
              </a:ext>
            </a:extLst>
          </p:cNvPr>
          <p:cNvSpPr txBox="1"/>
          <p:nvPr/>
        </p:nvSpPr>
        <p:spPr>
          <a:xfrm>
            <a:off x="4439479" y="3833656"/>
            <a:ext cx="1861930" cy="307777"/>
          </a:xfrm>
          <a:prstGeom prst="rect">
            <a:avLst/>
          </a:prstGeom>
          <a:noFill/>
        </p:spPr>
        <p:txBody>
          <a:bodyPr wrap="square" rtlCol="0">
            <a:spAutoFit/>
          </a:bodyPr>
          <a:lstStyle/>
          <a:p>
            <a:r>
              <a:rPr lang="fr-FR" dirty="0"/>
              <a:t>Contrôle d’accès </a:t>
            </a:r>
          </a:p>
        </p:txBody>
      </p:sp>
      <p:pic>
        <p:nvPicPr>
          <p:cNvPr id="31" name="Image 30">
            <a:extLst>
              <a:ext uri="{FF2B5EF4-FFF2-40B4-BE49-F238E27FC236}">
                <a16:creationId xmlns:a16="http://schemas.microsoft.com/office/drawing/2014/main" id="{D47345D9-5C3E-AD76-235D-E0C494F1B8D8}"/>
              </a:ext>
            </a:extLst>
          </p:cNvPr>
          <p:cNvPicPr>
            <a:picLocks noChangeAspect="1"/>
          </p:cNvPicPr>
          <p:nvPr/>
        </p:nvPicPr>
        <p:blipFill rotWithShape="1">
          <a:blip r:embed="rId6"/>
          <a:srcRect l="13043" t="50000" r="74457" b="35839"/>
          <a:stretch/>
        </p:blipFill>
        <p:spPr>
          <a:xfrm>
            <a:off x="977346" y="5514981"/>
            <a:ext cx="1524001" cy="970722"/>
          </a:xfrm>
          <a:prstGeom prst="rect">
            <a:avLst/>
          </a:prstGeom>
        </p:spPr>
      </p:pic>
      <p:cxnSp>
        <p:nvCxnSpPr>
          <p:cNvPr id="33" name="Connecteur droit avec flèche 32">
            <a:extLst>
              <a:ext uri="{FF2B5EF4-FFF2-40B4-BE49-F238E27FC236}">
                <a16:creationId xmlns:a16="http://schemas.microsoft.com/office/drawing/2014/main" id="{34C2308B-29B0-911C-8445-2B3580E62284}"/>
              </a:ext>
            </a:extLst>
          </p:cNvPr>
          <p:cNvCxnSpPr>
            <a:cxnSpLocks/>
          </p:cNvCxnSpPr>
          <p:nvPr/>
        </p:nvCxnSpPr>
        <p:spPr>
          <a:xfrm flipV="1">
            <a:off x="1726094" y="4823068"/>
            <a:ext cx="0" cy="691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05773A9B-80EC-5E55-CBB6-1A41B80F3364}"/>
              </a:ext>
            </a:extLst>
          </p:cNvPr>
          <p:cNvSpPr txBox="1"/>
          <p:nvPr/>
        </p:nvSpPr>
        <p:spPr>
          <a:xfrm>
            <a:off x="503583" y="4834314"/>
            <a:ext cx="4028659" cy="307777"/>
          </a:xfrm>
          <a:prstGeom prst="rect">
            <a:avLst/>
          </a:prstGeom>
          <a:noFill/>
        </p:spPr>
        <p:txBody>
          <a:bodyPr wrap="square" rtlCol="0">
            <a:spAutoFit/>
          </a:bodyPr>
          <a:lstStyle/>
          <a:p>
            <a:r>
              <a:rPr lang="fr-FR" dirty="0"/>
              <a:t>S’</a:t>
            </a:r>
            <a:r>
              <a:rPr lang="fr-FR" dirty="0" err="1"/>
              <a:t>éxécute</a:t>
            </a:r>
            <a:r>
              <a:rPr lang="fr-FR" dirty="0"/>
              <a:t> sur une instance EC2</a:t>
            </a:r>
          </a:p>
        </p:txBody>
      </p:sp>
      <p:pic>
        <p:nvPicPr>
          <p:cNvPr id="38" name="Image 37">
            <a:extLst>
              <a:ext uri="{FF2B5EF4-FFF2-40B4-BE49-F238E27FC236}">
                <a16:creationId xmlns:a16="http://schemas.microsoft.com/office/drawing/2014/main" id="{00584476-7199-34FE-179D-CE74EAD5CC9E}"/>
              </a:ext>
            </a:extLst>
          </p:cNvPr>
          <p:cNvPicPr>
            <a:picLocks noChangeAspect="1"/>
          </p:cNvPicPr>
          <p:nvPr/>
        </p:nvPicPr>
        <p:blipFill rotWithShape="1">
          <a:blip r:embed="rId7"/>
          <a:srcRect l="1957" t="38590" r="71902" b="36611"/>
          <a:stretch/>
        </p:blipFill>
        <p:spPr>
          <a:xfrm>
            <a:off x="4976191" y="5345731"/>
            <a:ext cx="2342322" cy="1249253"/>
          </a:xfrm>
          <a:prstGeom prst="rect">
            <a:avLst/>
          </a:prstGeom>
        </p:spPr>
      </p:pic>
      <p:sp>
        <p:nvSpPr>
          <p:cNvPr id="40" name="ZoneTexte 39">
            <a:extLst>
              <a:ext uri="{FF2B5EF4-FFF2-40B4-BE49-F238E27FC236}">
                <a16:creationId xmlns:a16="http://schemas.microsoft.com/office/drawing/2014/main" id="{AFA73365-198E-F875-CD4B-4179373BBDCF}"/>
              </a:ext>
            </a:extLst>
          </p:cNvPr>
          <p:cNvSpPr txBox="1"/>
          <p:nvPr/>
        </p:nvSpPr>
        <p:spPr>
          <a:xfrm>
            <a:off x="4886739" y="6524181"/>
            <a:ext cx="6096000" cy="307777"/>
          </a:xfrm>
          <a:prstGeom prst="rect">
            <a:avLst/>
          </a:prstGeom>
          <a:noFill/>
        </p:spPr>
        <p:txBody>
          <a:bodyPr wrap="square">
            <a:spAutoFit/>
          </a:bodyPr>
          <a:lstStyle/>
          <a:p>
            <a:r>
              <a:rPr lang="fr-FR" dirty="0"/>
              <a:t>application Web open source</a:t>
            </a:r>
          </a:p>
        </p:txBody>
      </p:sp>
      <p:cxnSp>
        <p:nvCxnSpPr>
          <p:cNvPr id="42" name="Connecteur droit avec flèche 41">
            <a:extLst>
              <a:ext uri="{FF2B5EF4-FFF2-40B4-BE49-F238E27FC236}">
                <a16:creationId xmlns:a16="http://schemas.microsoft.com/office/drawing/2014/main" id="{02EC1677-DB12-DC2A-6DCF-A89E52637452}"/>
              </a:ext>
            </a:extLst>
          </p:cNvPr>
          <p:cNvCxnSpPr>
            <a:cxnSpLocks/>
          </p:cNvCxnSpPr>
          <p:nvPr/>
        </p:nvCxnSpPr>
        <p:spPr>
          <a:xfrm>
            <a:off x="2769704" y="6023711"/>
            <a:ext cx="1961322"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DFBC069E-084B-88F0-BD4F-5498CFD79809}"/>
              </a:ext>
            </a:extLst>
          </p:cNvPr>
          <p:cNvSpPr txBox="1"/>
          <p:nvPr/>
        </p:nvSpPr>
        <p:spPr>
          <a:xfrm>
            <a:off x="2531163" y="6158853"/>
            <a:ext cx="1808922" cy="523220"/>
          </a:xfrm>
          <a:prstGeom prst="rect">
            <a:avLst/>
          </a:prstGeom>
          <a:noFill/>
        </p:spPr>
        <p:txBody>
          <a:bodyPr wrap="square" rtlCol="0">
            <a:spAutoFit/>
          </a:bodyPr>
          <a:lstStyle/>
          <a:p>
            <a:r>
              <a:rPr lang="fr-FR" dirty="0"/>
              <a:t>Création d’un cluster avec </a:t>
            </a:r>
            <a:r>
              <a:rPr lang="fr-FR" dirty="0" err="1"/>
              <a:t>jupyterhub</a:t>
            </a:r>
            <a:endParaRPr lang="fr-FR" dirty="0"/>
          </a:p>
        </p:txBody>
      </p:sp>
      <p:cxnSp>
        <p:nvCxnSpPr>
          <p:cNvPr id="46" name="Connecteur : en angle 45">
            <a:extLst>
              <a:ext uri="{FF2B5EF4-FFF2-40B4-BE49-F238E27FC236}">
                <a16:creationId xmlns:a16="http://schemas.microsoft.com/office/drawing/2014/main" id="{C4261A89-438D-1210-A6D7-72BBD77B17E9}"/>
              </a:ext>
            </a:extLst>
          </p:cNvPr>
          <p:cNvCxnSpPr/>
          <p:nvPr/>
        </p:nvCxnSpPr>
        <p:spPr>
          <a:xfrm rot="5400000" flipH="1" flipV="1">
            <a:off x="7225746" y="5236683"/>
            <a:ext cx="1497501" cy="100054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7" name="ZoneTexte 46">
            <a:extLst>
              <a:ext uri="{FF2B5EF4-FFF2-40B4-BE49-F238E27FC236}">
                <a16:creationId xmlns:a16="http://schemas.microsoft.com/office/drawing/2014/main" id="{4CE5ED81-A82D-5F22-17A4-A8F13A66AC35}"/>
              </a:ext>
            </a:extLst>
          </p:cNvPr>
          <p:cNvSpPr txBox="1"/>
          <p:nvPr/>
        </p:nvSpPr>
        <p:spPr>
          <a:xfrm>
            <a:off x="7550425" y="5780682"/>
            <a:ext cx="3087755" cy="307777"/>
          </a:xfrm>
          <a:prstGeom prst="rect">
            <a:avLst/>
          </a:prstGeom>
          <a:noFill/>
        </p:spPr>
        <p:txBody>
          <a:bodyPr wrap="square" rtlCol="0">
            <a:spAutoFit/>
          </a:bodyPr>
          <a:lstStyle/>
          <a:p>
            <a:r>
              <a:rPr lang="fr-FR" dirty="0"/>
              <a:t>Sauvegarde des résultats sur S3</a:t>
            </a:r>
          </a:p>
        </p:txBody>
      </p:sp>
      <p:sp>
        <p:nvSpPr>
          <p:cNvPr id="48" name="Ellipse 47">
            <a:extLst>
              <a:ext uri="{FF2B5EF4-FFF2-40B4-BE49-F238E27FC236}">
                <a16:creationId xmlns:a16="http://schemas.microsoft.com/office/drawing/2014/main" id="{0DFF8829-38BB-F91C-ACAC-EBA054654907}"/>
              </a:ext>
            </a:extLst>
          </p:cNvPr>
          <p:cNvSpPr/>
          <p:nvPr/>
        </p:nvSpPr>
        <p:spPr>
          <a:xfrm>
            <a:off x="238541" y="2672988"/>
            <a:ext cx="10227366" cy="400908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ZoneTexte 48">
            <a:extLst>
              <a:ext uri="{FF2B5EF4-FFF2-40B4-BE49-F238E27FC236}">
                <a16:creationId xmlns:a16="http://schemas.microsoft.com/office/drawing/2014/main" id="{42AF0836-E6D1-E8F5-8F3D-54623E5C7BD8}"/>
              </a:ext>
            </a:extLst>
          </p:cNvPr>
          <p:cNvSpPr txBox="1"/>
          <p:nvPr/>
        </p:nvSpPr>
        <p:spPr>
          <a:xfrm>
            <a:off x="8676861" y="2693354"/>
            <a:ext cx="3276598" cy="523220"/>
          </a:xfrm>
          <a:prstGeom prst="rect">
            <a:avLst/>
          </a:prstGeom>
          <a:noFill/>
        </p:spPr>
        <p:txBody>
          <a:bodyPr wrap="square" rtlCol="0">
            <a:spAutoFit/>
          </a:bodyPr>
          <a:lstStyle/>
          <a:p>
            <a:r>
              <a:rPr lang="fr-FR" sz="2800" dirty="0">
                <a:solidFill>
                  <a:srgbClr val="FFC000"/>
                </a:solidFill>
              </a:rPr>
              <a:t>AWS</a:t>
            </a:r>
          </a:p>
        </p:txBody>
      </p:sp>
    </p:spTree>
    <p:extLst>
      <p:ext uri="{BB962C8B-B14F-4D97-AF65-F5344CB8AC3E}">
        <p14:creationId xmlns:p14="http://schemas.microsoft.com/office/powerpoint/2010/main" val="3976607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C5953788-57B6-1A94-7F5F-0975E8E6B713}"/>
              </a:ext>
            </a:extLst>
          </p:cNvPr>
          <p:cNvPicPr>
            <a:picLocks noChangeAspect="1"/>
          </p:cNvPicPr>
          <p:nvPr/>
        </p:nvPicPr>
        <p:blipFill rotWithShape="1">
          <a:blip r:embed="rId2"/>
          <a:srcRect l="55652" t="18148" r="6848" b="19019"/>
          <a:stretch/>
        </p:blipFill>
        <p:spPr>
          <a:xfrm>
            <a:off x="781878" y="489034"/>
            <a:ext cx="6241775" cy="5879932"/>
          </a:xfrm>
          <a:prstGeom prst="rect">
            <a:avLst/>
          </a:prstGeom>
        </p:spPr>
      </p:pic>
      <p:sp>
        <p:nvSpPr>
          <p:cNvPr id="2" name="ZoneTexte 1">
            <a:extLst>
              <a:ext uri="{FF2B5EF4-FFF2-40B4-BE49-F238E27FC236}">
                <a16:creationId xmlns:a16="http://schemas.microsoft.com/office/drawing/2014/main" id="{0E5D7EFF-8702-CD19-38C7-4291B9E052A1}"/>
              </a:ext>
            </a:extLst>
          </p:cNvPr>
          <p:cNvSpPr txBox="1"/>
          <p:nvPr/>
        </p:nvSpPr>
        <p:spPr>
          <a:xfrm>
            <a:off x="7699511" y="2520279"/>
            <a:ext cx="2690193" cy="2462213"/>
          </a:xfrm>
          <a:prstGeom prst="rect">
            <a:avLst/>
          </a:prstGeom>
          <a:noFill/>
        </p:spPr>
        <p:txBody>
          <a:bodyPr wrap="square" rtlCol="0">
            <a:spAutoFit/>
          </a:bodyPr>
          <a:lstStyle/>
          <a:p>
            <a:r>
              <a:rPr lang="fr-FR" b="1" u="sng" dirty="0">
                <a:effectLst>
                  <a:outerShdw blurRad="38100" dist="38100" dir="2700000" algn="tl">
                    <a:srgbClr val="000000">
                      <a:alpha val="43137"/>
                    </a:srgbClr>
                  </a:outerShdw>
                </a:effectLst>
              </a:rPr>
              <a:t>Cluster Spark </a:t>
            </a:r>
            <a:r>
              <a:rPr lang="fr-FR" b="1" dirty="0"/>
              <a:t>se compose d'un master et d'un ou plusieurs </a:t>
            </a:r>
            <a:r>
              <a:rPr lang="fr-FR" b="1" dirty="0" err="1"/>
              <a:t>workers</a:t>
            </a:r>
            <a:r>
              <a:rPr lang="fr-FR" dirty="0"/>
              <a:t>. Le cluster doit être démarré et rester actif pour pouvoir exécuter des applications. Le master a pour seul responsabilité la gestion du cluster et il n'exécute donc pas de code MapReduce. Les </a:t>
            </a:r>
            <a:r>
              <a:rPr lang="fr-FR" dirty="0" err="1"/>
              <a:t>workers</a:t>
            </a:r>
            <a:r>
              <a:rPr lang="fr-FR" dirty="0"/>
              <a:t>, en revanche, sont les exécuteurs.</a:t>
            </a:r>
          </a:p>
        </p:txBody>
      </p:sp>
    </p:spTree>
    <p:extLst>
      <p:ext uri="{BB962C8B-B14F-4D97-AF65-F5344CB8AC3E}">
        <p14:creationId xmlns:p14="http://schemas.microsoft.com/office/powerpoint/2010/main" val="3173148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98244B65-56C3-199D-C15A-B678C390DB82}"/>
              </a:ext>
            </a:extLst>
          </p:cNvPr>
          <p:cNvSpPr>
            <a:spLocks noGrp="1"/>
          </p:cNvSpPr>
          <p:nvPr>
            <p:ph type="title"/>
          </p:nvPr>
        </p:nvSpPr>
        <p:spPr>
          <a:xfrm>
            <a:off x="2611956" y="1683025"/>
            <a:ext cx="7791000" cy="3458818"/>
          </a:xfrm>
          <a:solidFill>
            <a:schemeClr val="tx2">
              <a:lumMod val="90000"/>
            </a:schemeClr>
          </a:solidFill>
        </p:spPr>
        <p:txBody>
          <a:bodyPr/>
          <a:lstStyle/>
          <a:p>
            <a:pPr algn="ctr"/>
            <a:r>
              <a:rPr lang="fr-FR" sz="4400" dirty="0"/>
              <a:t>L’environnement Big Data dans le cloud</a:t>
            </a:r>
            <a:br>
              <a:rPr lang="fr-FR" sz="4400" dirty="0"/>
            </a:br>
            <a:br>
              <a:rPr lang="fr-FR" sz="4400" dirty="0"/>
            </a:br>
            <a:endParaRPr lang="fr-FR" sz="4400" dirty="0"/>
          </a:p>
        </p:txBody>
      </p:sp>
    </p:spTree>
    <p:extLst>
      <p:ext uri="{BB962C8B-B14F-4D97-AF65-F5344CB8AC3E}">
        <p14:creationId xmlns:p14="http://schemas.microsoft.com/office/powerpoint/2010/main" val="3017462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648BB61B-D49C-A98F-3257-AA73DD22756E}"/>
              </a:ext>
            </a:extLst>
          </p:cNvPr>
          <p:cNvSpPr txBox="1"/>
          <p:nvPr/>
        </p:nvSpPr>
        <p:spPr>
          <a:xfrm>
            <a:off x="596348" y="2345635"/>
            <a:ext cx="11502887" cy="1169551"/>
          </a:xfrm>
          <a:prstGeom prst="rect">
            <a:avLst/>
          </a:prstGeom>
          <a:noFill/>
        </p:spPr>
        <p:txBody>
          <a:bodyPr wrap="square" rtlCol="0">
            <a:spAutoFit/>
          </a:bodyPr>
          <a:lstStyle/>
          <a:p>
            <a:r>
              <a:rPr lang="fr-FR" b="1" dirty="0"/>
              <a:t>AWS : </a:t>
            </a:r>
            <a:r>
              <a:rPr lang="fr-FR" dirty="0"/>
              <a:t>plateforme cloud qui propose des services développée par Amazon. </a:t>
            </a:r>
          </a:p>
          <a:p>
            <a:endParaRPr lang="fr-FR" dirty="0"/>
          </a:p>
          <a:p>
            <a:r>
              <a:rPr lang="fr-FR" dirty="0"/>
              <a:t>Les services que nous allons utiliser dans ce projet :</a:t>
            </a:r>
          </a:p>
          <a:p>
            <a:endParaRPr lang="fr-FR" dirty="0"/>
          </a:p>
          <a:p>
            <a:endParaRPr lang="fr-FR" dirty="0"/>
          </a:p>
        </p:txBody>
      </p:sp>
      <p:pic>
        <p:nvPicPr>
          <p:cNvPr id="8" name="Image 7">
            <a:extLst>
              <a:ext uri="{FF2B5EF4-FFF2-40B4-BE49-F238E27FC236}">
                <a16:creationId xmlns:a16="http://schemas.microsoft.com/office/drawing/2014/main" id="{E30E5EB6-A05F-0D87-7C69-34E4DF9E7235}"/>
              </a:ext>
            </a:extLst>
          </p:cNvPr>
          <p:cNvPicPr>
            <a:picLocks noChangeAspect="1"/>
          </p:cNvPicPr>
          <p:nvPr/>
        </p:nvPicPr>
        <p:blipFill rotWithShape="1">
          <a:blip r:embed="rId2"/>
          <a:srcRect l="79674" t="39608" r="4891" b="36032"/>
          <a:stretch/>
        </p:blipFill>
        <p:spPr>
          <a:xfrm>
            <a:off x="344556" y="3080407"/>
            <a:ext cx="1881810" cy="1669774"/>
          </a:xfrm>
          <a:prstGeom prst="rect">
            <a:avLst/>
          </a:prstGeom>
        </p:spPr>
      </p:pic>
      <p:sp>
        <p:nvSpPr>
          <p:cNvPr id="9" name="ZoneTexte 8">
            <a:extLst>
              <a:ext uri="{FF2B5EF4-FFF2-40B4-BE49-F238E27FC236}">
                <a16:creationId xmlns:a16="http://schemas.microsoft.com/office/drawing/2014/main" id="{C3D1EC4E-E2CF-96F0-1809-CE38AB7ECDF5}"/>
              </a:ext>
            </a:extLst>
          </p:cNvPr>
          <p:cNvSpPr txBox="1"/>
          <p:nvPr/>
        </p:nvSpPr>
        <p:spPr>
          <a:xfrm>
            <a:off x="2491409" y="3273287"/>
            <a:ext cx="8242852" cy="1169551"/>
          </a:xfrm>
          <a:prstGeom prst="rect">
            <a:avLst/>
          </a:prstGeom>
          <a:noFill/>
        </p:spPr>
        <p:txBody>
          <a:bodyPr wrap="square" rtlCol="0">
            <a:spAutoFit/>
          </a:bodyPr>
          <a:lstStyle/>
          <a:p>
            <a:r>
              <a:rPr lang="fr-FR" b="1" dirty="0"/>
              <a:t>EC2 (Amazon </a:t>
            </a:r>
            <a:r>
              <a:rPr lang="fr-FR" b="1" dirty="0" err="1"/>
              <a:t>Elastic</a:t>
            </a:r>
            <a:r>
              <a:rPr lang="fr-FR" b="1" dirty="0"/>
              <a:t> </a:t>
            </a:r>
            <a:r>
              <a:rPr lang="fr-FR" b="1" dirty="0" err="1"/>
              <a:t>Compute</a:t>
            </a:r>
            <a:r>
              <a:rPr lang="fr-FR" b="1" dirty="0"/>
              <a:t> Cloud) : </a:t>
            </a:r>
            <a:r>
              <a:rPr lang="fr-FR" dirty="0"/>
              <a:t>permet un déploiement des applications en fournissant une interface web par laquelle un client peut créer des </a:t>
            </a:r>
            <a:r>
              <a:rPr lang="fr-FR" dirty="0">
                <a:hlinkClick r:id="rId3" tooltip="Machine virtuelle"/>
              </a:rPr>
              <a:t>machines virtuelles</a:t>
            </a:r>
            <a:r>
              <a:rPr lang="fr-FR" dirty="0"/>
              <a:t>, c'est-à-dire des instances du serveur, sur lesquelles le client peut charger n'importe quel logiciel de son choix. Un client peut créer, lancer, et arrêter des instances de serveurs en fonction de ses besoins, et paye en fonction du temps d'usage des serveurs, d'où le terme d'« Élastique » (</a:t>
            </a:r>
            <a:r>
              <a:rPr lang="fr-FR" i="1" dirty="0" err="1"/>
              <a:t>Elastic</a:t>
            </a:r>
            <a:r>
              <a:rPr lang="fr-FR" dirty="0"/>
              <a:t> en anglais). </a:t>
            </a:r>
            <a:endParaRPr lang="fr-FR" b="1" dirty="0"/>
          </a:p>
        </p:txBody>
      </p:sp>
      <p:pic>
        <p:nvPicPr>
          <p:cNvPr id="11" name="Image 10">
            <a:extLst>
              <a:ext uri="{FF2B5EF4-FFF2-40B4-BE49-F238E27FC236}">
                <a16:creationId xmlns:a16="http://schemas.microsoft.com/office/drawing/2014/main" id="{11BD4D0C-2A8E-92F2-DF0A-E6A05E9A26C0}"/>
              </a:ext>
            </a:extLst>
          </p:cNvPr>
          <p:cNvPicPr>
            <a:picLocks noChangeAspect="1"/>
          </p:cNvPicPr>
          <p:nvPr/>
        </p:nvPicPr>
        <p:blipFill rotWithShape="1">
          <a:blip r:embed="rId4"/>
          <a:srcRect l="15543" t="38835" r="66957" b="35210"/>
          <a:stretch/>
        </p:blipFill>
        <p:spPr>
          <a:xfrm>
            <a:off x="536712" y="4890052"/>
            <a:ext cx="2133601" cy="1779151"/>
          </a:xfrm>
          <a:prstGeom prst="rect">
            <a:avLst/>
          </a:prstGeom>
        </p:spPr>
      </p:pic>
      <p:sp>
        <p:nvSpPr>
          <p:cNvPr id="12" name="ZoneTexte 11">
            <a:extLst>
              <a:ext uri="{FF2B5EF4-FFF2-40B4-BE49-F238E27FC236}">
                <a16:creationId xmlns:a16="http://schemas.microsoft.com/office/drawing/2014/main" id="{03FEB594-D718-69F3-5C4A-B4BDE5DA77BF}"/>
              </a:ext>
            </a:extLst>
          </p:cNvPr>
          <p:cNvSpPr txBox="1"/>
          <p:nvPr/>
        </p:nvSpPr>
        <p:spPr>
          <a:xfrm>
            <a:off x="2670313" y="5256407"/>
            <a:ext cx="7659756" cy="523220"/>
          </a:xfrm>
          <a:prstGeom prst="rect">
            <a:avLst/>
          </a:prstGeom>
          <a:noFill/>
        </p:spPr>
        <p:txBody>
          <a:bodyPr wrap="square" rtlCol="0">
            <a:spAutoFit/>
          </a:bodyPr>
          <a:lstStyle/>
          <a:p>
            <a:r>
              <a:rPr lang="fr-FR" b="1" u="sng" dirty="0"/>
              <a:t>S3 (Simple Storage Service) : </a:t>
            </a:r>
            <a:r>
              <a:rPr lang="fr-FR" dirty="0"/>
              <a:t>site d'hébergement de fichiers proposé par Amazon Web Services. </a:t>
            </a:r>
            <a:endParaRPr lang="fr-FR" b="1" u="sng" dirty="0"/>
          </a:p>
        </p:txBody>
      </p:sp>
      <p:sp>
        <p:nvSpPr>
          <p:cNvPr id="4" name="Titre 1">
            <a:extLst>
              <a:ext uri="{FF2B5EF4-FFF2-40B4-BE49-F238E27FC236}">
                <a16:creationId xmlns:a16="http://schemas.microsoft.com/office/drawing/2014/main" id="{65524F1D-3AAC-914A-0A9F-F268546673A0}"/>
              </a:ext>
            </a:extLst>
          </p:cNvPr>
          <p:cNvSpPr txBox="1">
            <a:spLocks/>
          </p:cNvSpPr>
          <p:nvPr/>
        </p:nvSpPr>
        <p:spPr>
          <a:xfrm>
            <a:off x="596348" y="1013760"/>
            <a:ext cx="10242652" cy="1036611"/>
          </a:xfrm>
          <a:prstGeom prst="rect">
            <a:avLst/>
          </a:prstGeom>
          <a:solidFill>
            <a:schemeClr val="accent1">
              <a:lumMod val="75000"/>
            </a:schemeClr>
          </a:solidFill>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br>
              <a:rPr lang="fr-FR" b="1" dirty="0">
                <a:ln w="10160">
                  <a:solidFill>
                    <a:schemeClr val="accent5"/>
                  </a:solidFill>
                  <a:prstDash val="solid"/>
                </a:ln>
                <a:solidFill>
                  <a:srgbClr val="FFFFFF"/>
                </a:solidFill>
                <a:effectLst>
                  <a:outerShdw blurRad="38100" dist="22860" dir="5400000" algn="tl" rotWithShape="0">
                    <a:srgbClr val="000000">
                      <a:alpha val="30000"/>
                    </a:srgbClr>
                  </a:outerShdw>
                </a:effectLst>
              </a:rPr>
            </a:b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Leurs rôles dans l’architecture Big Data</a:t>
            </a:r>
            <a:endParaRPr lang="fr-FR"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98209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BCB242E7-6474-EC22-6B57-BDA12F7B54ED}"/>
              </a:ext>
            </a:extLst>
          </p:cNvPr>
          <p:cNvSpPr txBox="1"/>
          <p:nvPr/>
        </p:nvSpPr>
        <p:spPr>
          <a:xfrm>
            <a:off x="2204315" y="1557005"/>
            <a:ext cx="8289561" cy="738664"/>
          </a:xfrm>
          <a:prstGeom prst="rect">
            <a:avLst/>
          </a:prstGeom>
          <a:noFill/>
        </p:spPr>
        <p:txBody>
          <a:bodyPr wrap="square" rtlCol="0">
            <a:spAutoFit/>
          </a:bodyPr>
          <a:lstStyle/>
          <a:p>
            <a:r>
              <a:rPr lang="fr-FR" b="1" u="sng" dirty="0"/>
              <a:t>Amazon EMR </a:t>
            </a:r>
            <a:r>
              <a:rPr lang="fr-FR" dirty="0"/>
              <a:t>(anciennement Amazon </a:t>
            </a:r>
            <a:r>
              <a:rPr lang="fr-FR" dirty="0" err="1"/>
              <a:t>Elastic</a:t>
            </a:r>
            <a:r>
              <a:rPr lang="fr-FR" dirty="0"/>
              <a:t> </a:t>
            </a:r>
            <a:r>
              <a:rPr lang="fr-FR" dirty="0" err="1"/>
              <a:t>Map</a:t>
            </a:r>
            <a:r>
              <a:rPr lang="fr-FR" dirty="0"/>
              <a:t> </a:t>
            </a:r>
            <a:r>
              <a:rPr lang="fr-FR" dirty="0" err="1"/>
              <a:t>Reduce</a:t>
            </a:r>
            <a:r>
              <a:rPr lang="fr-FR" dirty="0"/>
              <a:t>) : solution de big data cloud dans le secteur du traitement des données, l'analyse interactive et le machine </a:t>
            </a:r>
            <a:r>
              <a:rPr lang="fr-FR" dirty="0" err="1"/>
              <a:t>learning</a:t>
            </a:r>
            <a:r>
              <a:rPr lang="fr-FR" dirty="0"/>
              <a:t> à l'aide de cadres open source, tels que </a:t>
            </a:r>
            <a:r>
              <a:rPr lang="fr-FR" dirty="0">
                <a:hlinkClick r:id="rId2"/>
              </a:rPr>
              <a:t>Apache Spark</a:t>
            </a:r>
            <a:r>
              <a:rPr lang="fr-FR" dirty="0"/>
              <a:t> notamment, dont nous avons besoin.</a:t>
            </a:r>
          </a:p>
        </p:txBody>
      </p:sp>
      <p:pic>
        <p:nvPicPr>
          <p:cNvPr id="5" name="Image 4">
            <a:extLst>
              <a:ext uri="{FF2B5EF4-FFF2-40B4-BE49-F238E27FC236}">
                <a16:creationId xmlns:a16="http://schemas.microsoft.com/office/drawing/2014/main" id="{E3C18574-81C3-1DB5-4F05-A22D2A7B1EEB}"/>
              </a:ext>
            </a:extLst>
          </p:cNvPr>
          <p:cNvPicPr>
            <a:picLocks noChangeAspect="1"/>
          </p:cNvPicPr>
          <p:nvPr/>
        </p:nvPicPr>
        <p:blipFill rotWithShape="1">
          <a:blip r:embed="rId3"/>
          <a:srcRect l="13043" t="50000" r="74457" b="35839"/>
          <a:stretch/>
        </p:blipFill>
        <p:spPr>
          <a:xfrm>
            <a:off x="680314" y="1440976"/>
            <a:ext cx="1524001" cy="970722"/>
          </a:xfrm>
          <a:prstGeom prst="rect">
            <a:avLst/>
          </a:prstGeom>
        </p:spPr>
      </p:pic>
      <p:pic>
        <p:nvPicPr>
          <p:cNvPr id="19" name="Image 18">
            <a:extLst>
              <a:ext uri="{FF2B5EF4-FFF2-40B4-BE49-F238E27FC236}">
                <a16:creationId xmlns:a16="http://schemas.microsoft.com/office/drawing/2014/main" id="{D4B7BAFF-7EC9-BF89-8CB1-C0835C9C21C2}"/>
              </a:ext>
            </a:extLst>
          </p:cNvPr>
          <p:cNvPicPr>
            <a:picLocks noChangeAspect="1"/>
          </p:cNvPicPr>
          <p:nvPr/>
        </p:nvPicPr>
        <p:blipFill rotWithShape="1">
          <a:blip r:embed="rId4"/>
          <a:srcRect l="1630" t="18535" r="74891" b="58072"/>
          <a:stretch/>
        </p:blipFill>
        <p:spPr>
          <a:xfrm>
            <a:off x="344557" y="3218646"/>
            <a:ext cx="2398644" cy="1343685"/>
          </a:xfrm>
          <a:prstGeom prst="rect">
            <a:avLst/>
          </a:prstGeom>
        </p:spPr>
      </p:pic>
      <p:sp>
        <p:nvSpPr>
          <p:cNvPr id="20" name="ZoneTexte 19">
            <a:extLst>
              <a:ext uri="{FF2B5EF4-FFF2-40B4-BE49-F238E27FC236}">
                <a16:creationId xmlns:a16="http://schemas.microsoft.com/office/drawing/2014/main" id="{70A55528-DC8C-4B3B-E200-7B46D17E3621}"/>
              </a:ext>
            </a:extLst>
          </p:cNvPr>
          <p:cNvSpPr txBox="1"/>
          <p:nvPr/>
        </p:nvSpPr>
        <p:spPr>
          <a:xfrm>
            <a:off x="3008243" y="3286539"/>
            <a:ext cx="8289561" cy="523220"/>
          </a:xfrm>
          <a:prstGeom prst="rect">
            <a:avLst/>
          </a:prstGeom>
          <a:noFill/>
        </p:spPr>
        <p:txBody>
          <a:bodyPr wrap="square" rtlCol="0">
            <a:spAutoFit/>
          </a:bodyPr>
          <a:lstStyle/>
          <a:p>
            <a:r>
              <a:rPr lang="fr-FR" b="1" u="sng" dirty="0"/>
              <a:t>Apache </a:t>
            </a:r>
            <a:r>
              <a:rPr lang="fr-FR" b="1" u="sng" dirty="0" err="1"/>
              <a:t>spark</a:t>
            </a:r>
            <a:r>
              <a:rPr lang="fr-FR" b="1" u="sng" dirty="0"/>
              <a:t> :</a:t>
            </a:r>
            <a:r>
              <a:rPr lang="fr-FR" u="sng" dirty="0"/>
              <a:t> </a:t>
            </a:r>
            <a:r>
              <a:rPr lang="fr-FR" dirty="0"/>
              <a:t>moteur analytique unifié pour le Big Data et le Machine Learning. Cet outil se distingue par sa vitesse impressionnante et sa simplicité d’utilisation.</a:t>
            </a:r>
            <a:endParaRPr lang="fr-FR" b="1" u="sng" dirty="0"/>
          </a:p>
        </p:txBody>
      </p:sp>
    </p:spTree>
    <p:extLst>
      <p:ext uri="{BB962C8B-B14F-4D97-AF65-F5344CB8AC3E}">
        <p14:creationId xmlns:p14="http://schemas.microsoft.com/office/powerpoint/2010/main" val="1254852185"/>
      </p:ext>
    </p:extLst>
  </p:cSld>
  <p:clrMapOvr>
    <a:masterClrMapping/>
  </p:clrMapOvr>
</p:sld>
</file>

<file path=ppt/theme/theme1.xml><?xml version="1.0" encoding="utf-8"?>
<a:theme xmlns:a="http://schemas.openxmlformats.org/drawingml/2006/main" name="Thème1">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ème1" id="{127274A0-827D-48F9-9714-0B2CA9B72832}" vid="{3FB67A7C-0A2E-41B2-815D-B68A8EA68450}"/>
    </a:ext>
  </a:extLst>
</a:theme>
</file>

<file path=docProps/app.xml><?xml version="1.0" encoding="utf-8"?>
<Properties xmlns="http://schemas.openxmlformats.org/officeDocument/2006/extended-properties" xmlns:vt="http://schemas.openxmlformats.org/officeDocument/2006/docPropsVTypes">
  <Template/>
  <TotalTime>2632</TotalTime>
  <Words>1132</Words>
  <Application>Microsoft Office PowerPoint</Application>
  <PresentationFormat>Grand écran</PresentationFormat>
  <Paragraphs>117</Paragraphs>
  <Slides>18</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18</vt:i4>
      </vt:variant>
    </vt:vector>
  </HeadingPairs>
  <TitlesOfParts>
    <vt:vector size="22" baseType="lpstr">
      <vt:lpstr>Arial</vt:lpstr>
      <vt:lpstr>Roboto Slab</vt:lpstr>
      <vt:lpstr>Source Sans Pro</vt:lpstr>
      <vt:lpstr>Thème1</vt:lpstr>
      <vt:lpstr>Déployer un modèle dans le cloud</vt:lpstr>
      <vt:lpstr>La startup nommée “Fruits!” cherche à proposer des solutions innovantes pour la récolte des fruits. Elle veut créer une application mobile qui, à partir de la photo d’un fruit, donnera des informations sur celui-ci.    </vt:lpstr>
      <vt:lpstr>PRESENTATION DU JEU DE DONNEES</vt:lpstr>
      <vt:lpstr>Présentation PowerPoint</vt:lpstr>
      <vt:lpstr>Présentation de la réalisation de la chaîne de traitement des images dans un environnement Big Data dans le cloud</vt:lpstr>
      <vt:lpstr>Présentation PowerPoint</vt:lpstr>
      <vt:lpstr>L’environnement Big Data dans le cloud  </vt:lpstr>
      <vt:lpstr>Présentation PowerPoint</vt:lpstr>
      <vt:lpstr>Présentation PowerPoint</vt:lpstr>
      <vt:lpstr>Les différentes briques de l’architecture choisies sur le cloud :</vt:lpstr>
      <vt:lpstr>Présentation PowerPoint</vt:lpstr>
      <vt:lpstr>Les étapes de la chaîne de traitement </vt:lpstr>
      <vt:lpstr>Présentation PowerPoint</vt:lpstr>
      <vt:lpstr>Création d’une session spark et chargement des données</vt:lpstr>
      <vt:lpstr>Préprocessing et création des features</vt:lpstr>
      <vt:lpstr>Réduction de dimensions et chargement des résultats sur s3</vt:lpstr>
      <vt:lpstr>Conclusions</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Déployer un modèle dans le cloud</dc:title>
  <dc:creator>Laïla Agharbi</dc:creator>
  <cp:lastModifiedBy>Laïla Agharbi</cp:lastModifiedBy>
  <cp:revision>25</cp:revision>
  <dcterms:created xsi:type="dcterms:W3CDTF">2022-11-02T17:35:33Z</dcterms:created>
  <dcterms:modified xsi:type="dcterms:W3CDTF">2022-11-05T23:06:15Z</dcterms:modified>
</cp:coreProperties>
</file>